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embeddedFontLst>
    <p:embeddedFont>
      <p:font typeface="Play"/>
      <p:regular r:id="rId14"/>
      <p:bold r:id="rId15"/>
    </p:embeddedFont>
    <p:embeddedFont>
      <p:font typeface="Garamond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htJng6YRjmLdWfbU3uhg8ZpGkN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Play-bold.fntdata"/><Relationship Id="rId14" Type="http://schemas.openxmlformats.org/officeDocument/2006/relationships/font" Target="fonts/Play-regular.fntdata"/><Relationship Id="rId17" Type="http://schemas.openxmlformats.org/officeDocument/2006/relationships/font" Target="fonts/Garamond-bold.fntdata"/><Relationship Id="rId16" Type="http://schemas.openxmlformats.org/officeDocument/2006/relationships/font" Target="fonts/Garamond-regular.fntdata"/><Relationship Id="rId5" Type="http://schemas.openxmlformats.org/officeDocument/2006/relationships/slide" Target="slides/slide1.xml"/><Relationship Id="rId19" Type="http://schemas.openxmlformats.org/officeDocument/2006/relationships/font" Target="fonts/Garamond-boldItalic.fntdata"/><Relationship Id="rId6" Type="http://schemas.openxmlformats.org/officeDocument/2006/relationships/slide" Target="slides/slide2.xml"/><Relationship Id="rId18" Type="http://schemas.openxmlformats.org/officeDocument/2006/relationships/font" Target="fonts/Garamond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gerian"/>
              <a:buNone/>
            </a:pPr>
            <a:r>
              <a:rPr lang="en-US">
                <a:latin typeface="Algerian"/>
                <a:ea typeface="Algerian"/>
                <a:cs typeface="Algerian"/>
                <a:sym typeface="Algerian"/>
              </a:rPr>
              <a:t>How to "Do" History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711200" y="5503410"/>
            <a:ext cx="1836057" cy="639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250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Mr. Adam Brahosky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Snow Hill High School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In conjunction with "Digging Deeper"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/>
              <a:t>28 July 2025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351972" y="365125"/>
            <a:ext cx="11531599" cy="13400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400"/>
              <a:buFont typeface="Algerian"/>
              <a:buNone/>
            </a:pPr>
            <a:r>
              <a:rPr lang="en-US">
                <a:solidFill>
                  <a:srgbClr val="C00000"/>
                </a:solidFill>
                <a:latin typeface="Algerian"/>
                <a:ea typeface="Algerian"/>
                <a:cs typeface="Algerian"/>
                <a:sym typeface="Algerian"/>
              </a:rPr>
              <a:t>History follows the Scientific Method</a:t>
            </a:r>
            <a:endParaRPr/>
          </a:p>
        </p:txBody>
      </p:sp>
      <p:sp>
        <p:nvSpPr>
          <p:cNvPr id="91" name="Google Shape;91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Question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Hypothesis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Data Collection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Analysis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Conclusion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Publication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Verification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3"/>
          <p:cNvSpPr txBox="1"/>
          <p:nvPr>
            <p:ph type="title"/>
          </p:nvPr>
        </p:nvSpPr>
        <p:spPr>
          <a:xfrm>
            <a:off x="1524000" y="548640"/>
            <a:ext cx="9160475" cy="11322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lgerian"/>
              <a:buNone/>
            </a:pPr>
            <a:r>
              <a:rPr lang="en-US">
                <a:latin typeface="Algerian"/>
                <a:ea typeface="Algerian"/>
                <a:cs typeface="Algerian"/>
                <a:sym typeface="Algerian"/>
              </a:rPr>
              <a:t>Evidence or Data comes from.........</a:t>
            </a:r>
            <a:endParaRPr/>
          </a:p>
        </p:txBody>
      </p:sp>
      <p:grpSp>
        <p:nvGrpSpPr>
          <p:cNvPr id="98" name="Google Shape;98;p3"/>
          <p:cNvGrpSpPr/>
          <p:nvPr/>
        </p:nvGrpSpPr>
        <p:grpSpPr>
          <a:xfrm>
            <a:off x="940522" y="1681416"/>
            <a:ext cx="10335350" cy="4065437"/>
            <a:chOff x="0" y="496"/>
            <a:chExt cx="10335350" cy="4065437"/>
          </a:xfrm>
        </p:grpSpPr>
        <p:sp>
          <p:nvSpPr>
            <p:cNvPr id="99" name="Google Shape;99;p3"/>
            <p:cNvSpPr/>
            <p:nvPr/>
          </p:nvSpPr>
          <p:spPr>
            <a:xfrm>
              <a:off x="0" y="496"/>
              <a:ext cx="10335350" cy="1161553"/>
            </a:xfrm>
            <a:prstGeom prst="roundRect">
              <a:avLst>
                <a:gd fmla="val 10000" name="adj"/>
              </a:avLst>
            </a:prstGeom>
            <a:solidFill>
              <a:srgbClr val="E9713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351370" y="261845"/>
              <a:ext cx="638854" cy="638854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1341594" y="496"/>
              <a:ext cx="8993755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3"/>
            <p:cNvSpPr txBox="1"/>
            <p:nvPr/>
          </p:nvSpPr>
          <p:spPr>
            <a:xfrm>
              <a:off x="1341594" y="496"/>
              <a:ext cx="8993755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2925" lIns="122925" spcFirstLastPara="1" rIns="122925" wrap="square" tIns="1229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Historical Sources – Written accounts</a:t>
              </a: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0" y="1452438"/>
              <a:ext cx="10335350" cy="1161553"/>
            </a:xfrm>
            <a:prstGeom prst="roundRect">
              <a:avLst>
                <a:gd fmla="val 10000" name="adj"/>
              </a:avLst>
            </a:prstGeom>
            <a:solidFill>
              <a:srgbClr val="8CAF1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351370" y="1713788"/>
              <a:ext cx="638854" cy="638854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1341594" y="1452438"/>
              <a:ext cx="8993755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3"/>
            <p:cNvSpPr txBox="1"/>
            <p:nvPr/>
          </p:nvSpPr>
          <p:spPr>
            <a:xfrm>
              <a:off x="1341594" y="1452438"/>
              <a:ext cx="8993755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2925" lIns="122925" spcFirstLastPara="1" rIns="122925" wrap="square" tIns="1229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Geographical Sources</a:t>
              </a:r>
              <a:r>
                <a:rPr b="0" i="0" lang="en-US" sz="2500" u="none" cap="none" strike="noStrike">
                  <a:solidFill>
                    <a:schemeClr val="dk1"/>
                  </a:solidFill>
                  <a:latin typeface="Play"/>
                  <a:ea typeface="Play"/>
                  <a:cs typeface="Play"/>
                  <a:sym typeface="Play"/>
                </a:rPr>
                <a:t> – the land itselff</a:t>
              </a:r>
              <a:endParaRPr b="0" i="0" sz="2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0" y="2904380"/>
              <a:ext cx="10335350" cy="1161553"/>
            </a:xfrm>
            <a:prstGeom prst="roundRect">
              <a:avLst>
                <a:gd fmla="val 10000" name="adj"/>
              </a:avLst>
            </a:prstGeom>
            <a:solidFill>
              <a:srgbClr val="18692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351370" y="3165730"/>
              <a:ext cx="638854" cy="638854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1341594" y="2904380"/>
              <a:ext cx="4650907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3"/>
            <p:cNvSpPr txBox="1"/>
            <p:nvPr/>
          </p:nvSpPr>
          <p:spPr>
            <a:xfrm>
              <a:off x="1341594" y="2904380"/>
              <a:ext cx="4650907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2925" lIns="122925" spcFirstLastPara="1" rIns="122925" wrap="square" tIns="1229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Play"/>
                <a:buNone/>
              </a:pPr>
              <a:r>
                <a:rPr b="0" i="0" lang="en-US" sz="2500" u="none" cap="none" strike="noStrike">
                  <a:solidFill>
                    <a:schemeClr val="dk1"/>
                  </a:solidFill>
                  <a:latin typeface="Play"/>
                  <a:ea typeface="Play"/>
                  <a:cs typeface="Play"/>
                  <a:sym typeface="Play"/>
                </a:rPr>
                <a:t>Anthropological</a:t>
              </a:r>
              <a:r>
                <a:rPr b="0" i="0" lang="en-US" sz="2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Sources</a:t>
              </a:r>
              <a:endParaRPr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5992502" y="2904380"/>
              <a:ext cx="4342847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3"/>
            <p:cNvSpPr txBox="1"/>
            <p:nvPr/>
          </p:nvSpPr>
          <p:spPr>
            <a:xfrm>
              <a:off x="5992502" y="2904380"/>
              <a:ext cx="4342847" cy="1161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2925" lIns="122925" spcFirstLastPara="1" rIns="122925" wrap="square" tIns="1229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Play"/>
                  <a:ea typeface="Play"/>
                  <a:cs typeface="Play"/>
                  <a:sym typeface="Play"/>
                </a:rPr>
                <a:t>Studies of people</a:t>
              </a:r>
              <a:endParaRPr/>
            </a:p>
            <a:p>
              <a:pPr indent="0" lvl="0" marL="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Play"/>
                  <a:ea typeface="Play"/>
                  <a:cs typeface="Play"/>
                  <a:sym typeface="Play"/>
                </a:rPr>
                <a:t>Archaeology</a:t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lgerian"/>
              <a:buNone/>
            </a:pPr>
            <a:r>
              <a:rPr lang="en-US">
                <a:latin typeface="Algerian"/>
                <a:ea typeface="Algerian"/>
                <a:cs typeface="Algerian"/>
                <a:sym typeface="Algerian"/>
              </a:rPr>
              <a:t>Archaeology</a:t>
            </a:r>
            <a:endParaRPr/>
          </a:p>
        </p:txBody>
      </p:sp>
      <p:sp>
        <p:nvSpPr>
          <p:cNvPr id="118" name="Google Shape;118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study of human activity through their surviving material culture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1" lang="en-US"/>
              <a:t>Artifacts</a:t>
            </a:r>
            <a:r>
              <a:rPr lang="en-US"/>
              <a:t> – things that people made and used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1" lang="en-US"/>
              <a:t>Features</a:t>
            </a:r>
            <a:r>
              <a:rPr lang="en-US"/>
              <a:t> – evidence of the alteration of the environment made by humans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artifacts and features can only be understood in connection to their </a:t>
            </a:r>
            <a:r>
              <a:rPr b="1" lang="en-US"/>
              <a:t>Provenience</a:t>
            </a:r>
            <a:r>
              <a:rPr lang="en-US"/>
              <a:t>...their </a:t>
            </a:r>
            <a:r>
              <a:rPr b="1" lang="en-US"/>
              <a:t>context</a:t>
            </a:r>
            <a:r>
              <a:rPr lang="en-US"/>
              <a:t> of where they were located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/>
              <a:t>What is nearby provides clues to meaning and timeframe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b="1" i="1" lang="en-US"/>
              <a:t>Stratigraphy</a:t>
            </a:r>
            <a:r>
              <a:rPr lang="en-US"/>
              <a:t> provides additional meaning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lgerian"/>
              <a:buNone/>
            </a:pPr>
            <a:r>
              <a:rPr lang="en-US">
                <a:latin typeface="Algerian"/>
                <a:ea typeface="Algerian"/>
                <a:cs typeface="Algerian"/>
                <a:sym typeface="Algerian"/>
              </a:rPr>
              <a:t>Artifacts</a:t>
            </a:r>
            <a:endParaRPr/>
          </a:p>
        </p:txBody>
      </p:sp>
      <p:sp>
        <p:nvSpPr>
          <p:cNvPr id="124" name="Google Shape;124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Human made or modified objects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Have to be </a:t>
            </a:r>
            <a:r>
              <a:rPr i="1" lang="en-US"/>
              <a:t>DESCRIBED</a:t>
            </a:r>
            <a:r>
              <a:rPr lang="en-US"/>
              <a:t> before they are </a:t>
            </a:r>
            <a:r>
              <a:rPr i="1" lang="en-US"/>
              <a:t>INTERPRETED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/>
              <a:t>Morphofunctionality</a:t>
            </a:r>
            <a:r>
              <a:rPr lang="en-US"/>
              <a:t> considers all possible uses for the objects other than the readily apparent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"</a:t>
            </a:r>
            <a:r>
              <a:rPr i="1" lang="en-US"/>
              <a:t>How else could someone use this that might not have been the intent of its creator?"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i="1" lang="en-US"/>
              <a:t>"What are the POSSIBLE uses of this item?"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 txBox="1"/>
          <p:nvPr>
            <p:ph type="title"/>
          </p:nvPr>
        </p:nvSpPr>
        <p:spPr>
          <a:xfrm>
            <a:off x="830943" y="365125"/>
            <a:ext cx="11038114" cy="286407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lgerian"/>
              <a:buNone/>
            </a:pPr>
            <a:r>
              <a:rPr lang="en-US" u="sng">
                <a:latin typeface="Algerian"/>
                <a:ea typeface="Algerian"/>
                <a:cs typeface="Algerian"/>
                <a:sym typeface="Algerian"/>
              </a:rPr>
              <a:t>Ethnoarchaeology</a:t>
            </a:r>
            <a:r>
              <a:rPr lang="en-US" u="sng"/>
              <a:t>:</a:t>
            </a:r>
            <a:br>
              <a:rPr lang="en-US" u="sng"/>
            </a:br>
            <a:r>
              <a:rPr lang="en-US" sz="3600"/>
              <a:t>Attempts to gain insight into the past through the study of contemporary people and looking for commonalities, or a "Middle Range"</a:t>
            </a:r>
            <a:endParaRPr/>
          </a:p>
        </p:txBody>
      </p:sp>
      <p:sp>
        <p:nvSpPr>
          <p:cNvPr id="130" name="Google Shape;130;p6"/>
          <p:cNvSpPr/>
          <p:nvPr/>
        </p:nvSpPr>
        <p:spPr>
          <a:xfrm>
            <a:off x="829824" y="3229632"/>
            <a:ext cx="2286000" cy="9144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Ancient Artifacts</a:t>
            </a:r>
            <a:endParaRPr/>
          </a:p>
        </p:txBody>
      </p:sp>
      <p:sp>
        <p:nvSpPr>
          <p:cNvPr id="131" name="Google Shape;131;p6"/>
          <p:cNvSpPr/>
          <p:nvPr/>
        </p:nvSpPr>
        <p:spPr>
          <a:xfrm>
            <a:off x="776311" y="5285573"/>
            <a:ext cx="2271485" cy="914400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Ancient Culture</a:t>
            </a:r>
            <a:endParaRPr/>
          </a:p>
        </p:txBody>
      </p:sp>
      <p:sp>
        <p:nvSpPr>
          <p:cNvPr id="132" name="Google Shape;132;p6"/>
          <p:cNvSpPr/>
          <p:nvPr/>
        </p:nvSpPr>
        <p:spPr>
          <a:xfrm>
            <a:off x="8781414" y="5277231"/>
            <a:ext cx="1966685" cy="914400"/>
          </a:xfrm>
          <a:prstGeom prst="roundRect">
            <a:avLst>
              <a:gd fmla="val 16667" name="adj"/>
            </a:avLst>
          </a:prstGeom>
          <a:solidFill>
            <a:srgbClr val="C00000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Modern Culture</a:t>
            </a:r>
            <a:endParaRPr/>
          </a:p>
        </p:txBody>
      </p:sp>
      <p:sp>
        <p:nvSpPr>
          <p:cNvPr id="133" name="Google Shape;133;p6"/>
          <p:cNvSpPr/>
          <p:nvPr/>
        </p:nvSpPr>
        <p:spPr>
          <a:xfrm>
            <a:off x="8778363" y="3232616"/>
            <a:ext cx="1965532" cy="907006"/>
          </a:xfrm>
          <a:prstGeom prst="roundRect">
            <a:avLst>
              <a:gd fmla="val 16667" name="adj"/>
            </a:avLst>
          </a:prstGeom>
          <a:solidFill>
            <a:srgbClr val="C00000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Modern Artifacts</a:t>
            </a:r>
            <a:endParaRPr/>
          </a:p>
        </p:txBody>
      </p:sp>
      <p:sp>
        <p:nvSpPr>
          <p:cNvPr id="134" name="Google Shape;134;p6"/>
          <p:cNvSpPr/>
          <p:nvPr/>
        </p:nvSpPr>
        <p:spPr>
          <a:xfrm>
            <a:off x="4556197" y="4740678"/>
            <a:ext cx="2492115" cy="1448714"/>
          </a:xfrm>
          <a:prstGeom prst="ellipse">
            <a:avLst/>
          </a:prstGeom>
          <a:solidFill>
            <a:srgbClr val="78206E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Middle Range of Commonalities</a:t>
            </a:r>
            <a:endParaRPr/>
          </a:p>
        </p:txBody>
      </p:sp>
      <p:sp>
        <p:nvSpPr>
          <p:cNvPr id="135" name="Google Shape;135;p6"/>
          <p:cNvSpPr/>
          <p:nvPr/>
        </p:nvSpPr>
        <p:spPr>
          <a:xfrm>
            <a:off x="1734931" y="4372598"/>
            <a:ext cx="470117" cy="738923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6"/>
          <p:cNvSpPr/>
          <p:nvPr/>
        </p:nvSpPr>
        <p:spPr>
          <a:xfrm>
            <a:off x="9539818" y="4369614"/>
            <a:ext cx="455603" cy="731666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C00000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6"/>
          <p:cNvSpPr/>
          <p:nvPr/>
        </p:nvSpPr>
        <p:spPr>
          <a:xfrm>
            <a:off x="3418792" y="5501796"/>
            <a:ext cx="978408" cy="48463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6"/>
          <p:cNvSpPr/>
          <p:nvPr/>
        </p:nvSpPr>
        <p:spPr>
          <a:xfrm>
            <a:off x="7174601" y="5500439"/>
            <a:ext cx="1109036" cy="484631"/>
          </a:xfrm>
          <a:prstGeom prst="leftArrow">
            <a:avLst>
              <a:gd fmla="val 50000" name="adj1"/>
              <a:gd fmla="val 50000" name="adj2"/>
            </a:avLst>
          </a:prstGeom>
          <a:solidFill>
            <a:srgbClr val="C00000"/>
          </a:solidFill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lgerian"/>
              <a:buNone/>
            </a:pPr>
            <a:r>
              <a:rPr lang="en-US">
                <a:latin typeface="Algerian"/>
                <a:ea typeface="Algerian"/>
                <a:cs typeface="Algerian"/>
                <a:sym typeface="Algerian"/>
              </a:rPr>
              <a:t>Archaeology as Anthropology</a:t>
            </a:r>
            <a:endParaRPr/>
          </a:p>
        </p:txBody>
      </p:sp>
      <p:sp>
        <p:nvSpPr>
          <p:cNvPr id="144" name="Google Shape;144;p7"/>
          <p:cNvSpPr txBox="1"/>
          <p:nvPr>
            <p:ph idx="1" type="body"/>
          </p:nvPr>
        </p:nvSpPr>
        <p:spPr>
          <a:xfrm>
            <a:off x="838200" y="1597025"/>
            <a:ext cx="10515600" cy="11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The study of artifacts is crucial to academics trying to understand and explain cultures based on material culture, but had some directional differences in objectives.</a:t>
            </a:r>
            <a:endParaRPr/>
          </a:p>
        </p:txBody>
      </p:sp>
      <p:sp>
        <p:nvSpPr>
          <p:cNvPr id="145" name="Google Shape;145;p7"/>
          <p:cNvSpPr txBox="1"/>
          <p:nvPr/>
        </p:nvSpPr>
        <p:spPr>
          <a:xfrm>
            <a:off x="997009" y="2700470"/>
            <a:ext cx="4059300" cy="51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Unilineal Evolution: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Edward B. Taylor (1832-1917)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Societies move through sequential stages of development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Savagery --&gt; Barbarism --&gt; Civilization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races and cultures never advance because they are inherently incapable of doing so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justified Western Imperialism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7"/>
          <p:cNvSpPr txBox="1"/>
          <p:nvPr/>
        </p:nvSpPr>
        <p:spPr>
          <a:xfrm>
            <a:off x="5494267" y="2931478"/>
            <a:ext cx="5412300" cy="37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Historical Particularism: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Franz </a:t>
            </a:r>
            <a:r>
              <a:rPr lang="en-US" sz="1800">
                <a:solidFill>
                  <a:schemeClr val="dk1"/>
                </a:solidFill>
              </a:rPr>
              <a:t>Boas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(1858 – 1942)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Formed as a reaction to Taylor's theory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Takes race out of the equation in favor of geography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culture is unique to its own situation and must be studied</a:t>
            </a:r>
            <a:r>
              <a:rPr b="1" i="1"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situ </a:t>
            </a: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 its own terms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value judgement on industrialization or "civilized" norms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Garamond"/>
              <a:buNone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CER</a:t>
            </a:r>
            <a:r>
              <a:rPr lang="en-US"/>
              <a:t> – </a:t>
            </a:r>
            <a:r>
              <a:rPr lang="en-US" u="sng"/>
              <a:t>C</a:t>
            </a:r>
            <a:r>
              <a:rPr lang="en-US"/>
              <a:t>laim </a:t>
            </a:r>
            <a:r>
              <a:rPr lang="en-US" u="sng"/>
              <a:t>E</a:t>
            </a:r>
            <a:r>
              <a:rPr lang="en-US"/>
              <a:t>vidence </a:t>
            </a:r>
            <a:r>
              <a:rPr lang="en-US" u="sng"/>
              <a:t>R</a:t>
            </a:r>
            <a:r>
              <a:rPr lang="en-US"/>
              <a:t>easoning Assignment</a:t>
            </a:r>
            <a:endParaRPr/>
          </a:p>
        </p:txBody>
      </p:sp>
      <p:sp>
        <p:nvSpPr>
          <p:cNvPr id="152" name="Google Shape;152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This assignment will show your understanding of how to make an evidence based claim using archaeological and historical sources.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 first step is to analyze your evidence to see how it helps to answer your guiding question.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Then, based on that analysis, you will craft a statement that states your CLAIM (or argument).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You will proceed to show your EVIDENCE and explain your thought process on how this evidence supports your claim. This is the REASONING part of the assignment.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gerian"/>
              <a:buNone/>
            </a:pPr>
            <a:r>
              <a:rPr lang="en-US" sz="2800" u="sng">
                <a:latin typeface="Algerian"/>
                <a:ea typeface="Algerian"/>
                <a:cs typeface="Algerian"/>
                <a:sym typeface="Algerian"/>
              </a:rPr>
              <a:t>CER Assignment</a:t>
            </a:r>
            <a:endParaRPr sz="2800">
              <a:latin typeface="Algerian"/>
              <a:ea typeface="Algerian"/>
              <a:cs typeface="Algerian"/>
              <a:sym typeface="Algerian"/>
            </a:endParaRPr>
          </a:p>
        </p:txBody>
      </p:sp>
      <p:sp>
        <p:nvSpPr>
          <p:cNvPr id="158" name="Google Shape;158;p9"/>
          <p:cNvSpPr txBox="1"/>
          <p:nvPr>
            <p:ph idx="1" type="body"/>
          </p:nvPr>
        </p:nvSpPr>
        <p:spPr>
          <a:xfrm>
            <a:off x="838200" y="1281340"/>
            <a:ext cx="10515600" cy="48956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397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 u="sng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Answer this question by making a defensible </a:t>
            </a: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Claim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that uses significant </a:t>
            </a: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Evidence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 from your sources, and explains your </a:t>
            </a:r>
            <a:r>
              <a:rPr b="1" lang="en-US" sz="2400">
                <a:latin typeface="Arial"/>
                <a:ea typeface="Arial"/>
                <a:cs typeface="Arial"/>
                <a:sym typeface="Arial"/>
              </a:rPr>
              <a:t>Reasoning 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that shows how the evidence you selected supports your claim.</a:t>
            </a:r>
            <a:endParaRPr sz="2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You will use the evidence from your Dig Box, and in addition you must find at least 2 </a:t>
            </a:r>
            <a:r>
              <a:rPr b="1" i="1" lang="en-US" sz="2400">
                <a:latin typeface="Arial"/>
                <a:ea typeface="Arial"/>
                <a:cs typeface="Arial"/>
                <a:sym typeface="Arial"/>
              </a:rPr>
              <a:t>Historical 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sources to </a:t>
            </a:r>
            <a:r>
              <a:rPr b="1" i="1" lang="en-US" sz="2400">
                <a:latin typeface="Arial"/>
                <a:ea typeface="Arial"/>
                <a:cs typeface="Arial"/>
                <a:sym typeface="Arial"/>
              </a:rPr>
              <a:t>support </a:t>
            </a:r>
            <a:r>
              <a:rPr lang="en-US" sz="2400">
                <a:latin typeface="Arial"/>
                <a:ea typeface="Arial"/>
                <a:cs typeface="Arial"/>
                <a:sym typeface="Arial"/>
              </a:rPr>
              <a:t>your Claim Statement, and provide a link to those sources at the conclusion of the written CER.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br>
              <a:rPr lang="en-US"/>
            </a:br>
            <a:r>
              <a:rPr lang="en-US" sz="3200">
                <a:solidFill>
                  <a:srgbClr val="1E5C96"/>
                </a:solidFill>
                <a:latin typeface="Garamond"/>
                <a:ea typeface="Garamond"/>
                <a:cs typeface="Garamond"/>
                <a:sym typeface="Garamond"/>
              </a:rPr>
              <a:t>“Which theory, Unilineal Evolution or Historical Particularism, provides a more accurate depiction of the societies examined in class?”</a:t>
            </a:r>
            <a:endParaRPr sz="3200">
              <a:solidFill>
                <a:srgbClr val="1E5C96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br>
              <a:rPr lang="en-US"/>
            </a:b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2025-06-27T18:42:09Z</dcterms:created>
</cp:coreProperties>
</file>