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embeddedFontLst>
    <p:embeddedFont>
      <p:font typeface="Play"/>
      <p:regular r:id="rId21"/>
      <p:bold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iHE+glZqSrPLgWYxoXAOXjvZ/DY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font" Target="fonts/Play-bold.fntdata"/><Relationship Id="rId10" Type="http://schemas.openxmlformats.org/officeDocument/2006/relationships/slide" Target="slides/slide6.xml"/><Relationship Id="rId21" Type="http://schemas.openxmlformats.org/officeDocument/2006/relationships/font" Target="fonts/Play-regular.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2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2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757575"/>
              </a:buClr>
              <a:buSzPts val="2400"/>
              <a:buNone/>
              <a:defRPr sz="2400">
                <a:solidFill>
                  <a:srgbClr val="757575"/>
                </a:solidFill>
              </a:defRPr>
            </a:lvl1pPr>
            <a:lvl2pPr indent="-228600" lvl="1" marL="914400" algn="l">
              <a:lnSpc>
                <a:spcPct val="90000"/>
              </a:lnSpc>
              <a:spcBef>
                <a:spcPts val="500"/>
              </a:spcBef>
              <a:spcAft>
                <a:spcPts val="0"/>
              </a:spcAft>
              <a:buClr>
                <a:srgbClr val="757575"/>
              </a:buClr>
              <a:buSzPts val="2000"/>
              <a:buNone/>
              <a:defRPr sz="2000">
                <a:solidFill>
                  <a:srgbClr val="757575"/>
                </a:solidFill>
              </a:defRPr>
            </a:lvl2pPr>
            <a:lvl3pPr indent="-228600" lvl="2" marL="1371600" algn="l">
              <a:lnSpc>
                <a:spcPct val="90000"/>
              </a:lnSpc>
              <a:spcBef>
                <a:spcPts val="500"/>
              </a:spcBef>
              <a:spcAft>
                <a:spcPts val="0"/>
              </a:spcAft>
              <a:buClr>
                <a:srgbClr val="757575"/>
              </a:buClr>
              <a:buSzPts val="1800"/>
              <a:buNone/>
              <a:defRPr sz="1800">
                <a:solidFill>
                  <a:srgbClr val="757575"/>
                </a:solidFill>
              </a:defRPr>
            </a:lvl3pPr>
            <a:lvl4pPr indent="-228600" lvl="3" marL="1828800" algn="l">
              <a:lnSpc>
                <a:spcPct val="90000"/>
              </a:lnSpc>
              <a:spcBef>
                <a:spcPts val="500"/>
              </a:spcBef>
              <a:spcAft>
                <a:spcPts val="0"/>
              </a:spcAft>
              <a:buClr>
                <a:srgbClr val="757575"/>
              </a:buClr>
              <a:buSzPts val="1600"/>
              <a:buNone/>
              <a:defRPr sz="1600">
                <a:solidFill>
                  <a:srgbClr val="757575"/>
                </a:solidFill>
              </a:defRPr>
            </a:lvl4pPr>
            <a:lvl5pPr indent="-228600" lvl="4" marL="2286000" algn="l">
              <a:lnSpc>
                <a:spcPct val="90000"/>
              </a:lnSpc>
              <a:spcBef>
                <a:spcPts val="500"/>
              </a:spcBef>
              <a:spcAft>
                <a:spcPts val="0"/>
              </a:spcAft>
              <a:buClr>
                <a:srgbClr val="757575"/>
              </a:buClr>
              <a:buSzPts val="1600"/>
              <a:buNone/>
              <a:defRPr sz="1600">
                <a:solidFill>
                  <a:srgbClr val="757575"/>
                </a:solidFill>
              </a:defRPr>
            </a:lvl5pPr>
            <a:lvl6pPr indent="-228600" lvl="5" marL="2743200" algn="l">
              <a:lnSpc>
                <a:spcPct val="90000"/>
              </a:lnSpc>
              <a:spcBef>
                <a:spcPts val="500"/>
              </a:spcBef>
              <a:spcAft>
                <a:spcPts val="0"/>
              </a:spcAft>
              <a:buClr>
                <a:srgbClr val="757575"/>
              </a:buClr>
              <a:buSzPts val="1600"/>
              <a:buNone/>
              <a:defRPr sz="1600">
                <a:solidFill>
                  <a:srgbClr val="757575"/>
                </a:solidFill>
              </a:defRPr>
            </a:lvl6pPr>
            <a:lvl7pPr indent="-228600" lvl="6" marL="3200400" algn="l">
              <a:lnSpc>
                <a:spcPct val="90000"/>
              </a:lnSpc>
              <a:spcBef>
                <a:spcPts val="500"/>
              </a:spcBef>
              <a:spcAft>
                <a:spcPts val="0"/>
              </a:spcAft>
              <a:buClr>
                <a:srgbClr val="757575"/>
              </a:buClr>
              <a:buSzPts val="1600"/>
              <a:buNone/>
              <a:defRPr sz="1600">
                <a:solidFill>
                  <a:srgbClr val="757575"/>
                </a:solidFill>
              </a:defRPr>
            </a:lvl7pPr>
            <a:lvl8pPr indent="-228600" lvl="7" marL="3657600" algn="l">
              <a:lnSpc>
                <a:spcPct val="90000"/>
              </a:lnSpc>
              <a:spcBef>
                <a:spcPts val="500"/>
              </a:spcBef>
              <a:spcAft>
                <a:spcPts val="0"/>
              </a:spcAft>
              <a:buClr>
                <a:srgbClr val="757575"/>
              </a:buClr>
              <a:buSzPts val="1600"/>
              <a:buNone/>
              <a:defRPr sz="1600">
                <a:solidFill>
                  <a:srgbClr val="757575"/>
                </a:solidFill>
              </a:defRPr>
            </a:lvl8pPr>
            <a:lvl9pPr indent="-228600" lvl="8" marL="4114800" algn="l">
              <a:lnSpc>
                <a:spcPct val="90000"/>
              </a:lnSpc>
              <a:spcBef>
                <a:spcPts val="500"/>
              </a:spcBef>
              <a:spcAft>
                <a:spcPts val="0"/>
              </a:spcAft>
              <a:buClr>
                <a:srgbClr val="757575"/>
              </a:buClr>
              <a:buSzPts val="1600"/>
              <a:buNone/>
              <a:defRPr sz="1600">
                <a:solidFill>
                  <a:srgbClr val="757575"/>
                </a:solidFill>
              </a:defRPr>
            </a:lvl9pPr>
          </a:lstStyle>
          <a:p/>
        </p:txBody>
      </p:sp>
      <p:sp>
        <p:nvSpPr>
          <p:cNvPr id="26" name="Google Shape;26;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2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2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2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6"/>
          <p:cNvSpPr/>
          <p:nvPr>
            <p:ph idx="2" type="pic"/>
          </p:nvPr>
        </p:nvSpPr>
        <p:spPr>
          <a:xfrm>
            <a:off x="5183188" y="987425"/>
            <a:ext cx="6172200" cy="4873625"/>
          </a:xfrm>
          <a:prstGeom prst="rect">
            <a:avLst/>
          </a:prstGeom>
          <a:noFill/>
          <a:ln>
            <a:noFill/>
          </a:ln>
        </p:spPr>
      </p:sp>
      <p:sp>
        <p:nvSpPr>
          <p:cNvPr id="64" name="Google Shape;64;p2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Play"/>
              <a:buNone/>
              <a:defRPr b="0" i="0" sz="4400" u="none" cap="none" strike="noStrik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8" name="Google Shape;8;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 name="Google Shape;9;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757575"/>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757575"/>
                </a:solidFill>
                <a:latin typeface="Arial"/>
                <a:ea typeface="Arial"/>
                <a:cs typeface="Arial"/>
                <a:sym typeface="Arial"/>
              </a:defRPr>
            </a:lvl1pPr>
            <a:lvl2pPr indent="0" lvl="1" marL="0" marR="0" rtl="0" algn="r">
              <a:spcBef>
                <a:spcPts val="0"/>
              </a:spcBef>
              <a:buNone/>
              <a:defRPr b="0" i="0" sz="1200" u="none" cap="none" strike="noStrike">
                <a:solidFill>
                  <a:srgbClr val="757575"/>
                </a:solidFill>
                <a:latin typeface="Arial"/>
                <a:ea typeface="Arial"/>
                <a:cs typeface="Arial"/>
                <a:sym typeface="Arial"/>
              </a:defRPr>
            </a:lvl2pPr>
            <a:lvl3pPr indent="0" lvl="2" marL="0" marR="0" rtl="0" algn="r">
              <a:spcBef>
                <a:spcPts val="0"/>
              </a:spcBef>
              <a:buNone/>
              <a:defRPr b="0" i="0" sz="1200" u="none" cap="none" strike="noStrike">
                <a:solidFill>
                  <a:srgbClr val="757575"/>
                </a:solidFill>
                <a:latin typeface="Arial"/>
                <a:ea typeface="Arial"/>
                <a:cs typeface="Arial"/>
                <a:sym typeface="Arial"/>
              </a:defRPr>
            </a:lvl3pPr>
            <a:lvl4pPr indent="0" lvl="3" marL="0" marR="0" rtl="0" algn="r">
              <a:spcBef>
                <a:spcPts val="0"/>
              </a:spcBef>
              <a:buNone/>
              <a:defRPr b="0" i="0" sz="1200" u="none" cap="none" strike="noStrike">
                <a:solidFill>
                  <a:srgbClr val="757575"/>
                </a:solidFill>
                <a:latin typeface="Arial"/>
                <a:ea typeface="Arial"/>
                <a:cs typeface="Arial"/>
                <a:sym typeface="Arial"/>
              </a:defRPr>
            </a:lvl4pPr>
            <a:lvl5pPr indent="0" lvl="4" marL="0" marR="0" rtl="0" algn="r">
              <a:spcBef>
                <a:spcPts val="0"/>
              </a:spcBef>
              <a:buNone/>
              <a:defRPr b="0" i="0" sz="1200" u="none" cap="none" strike="noStrike">
                <a:solidFill>
                  <a:srgbClr val="757575"/>
                </a:solidFill>
                <a:latin typeface="Arial"/>
                <a:ea typeface="Arial"/>
                <a:cs typeface="Arial"/>
                <a:sym typeface="Arial"/>
              </a:defRPr>
            </a:lvl5pPr>
            <a:lvl6pPr indent="0" lvl="5" marL="0" marR="0" rtl="0" algn="r">
              <a:spcBef>
                <a:spcPts val="0"/>
              </a:spcBef>
              <a:buNone/>
              <a:defRPr b="0" i="0" sz="1200" u="none" cap="none" strike="noStrike">
                <a:solidFill>
                  <a:srgbClr val="757575"/>
                </a:solidFill>
                <a:latin typeface="Arial"/>
                <a:ea typeface="Arial"/>
                <a:cs typeface="Arial"/>
                <a:sym typeface="Arial"/>
              </a:defRPr>
            </a:lvl6pPr>
            <a:lvl7pPr indent="0" lvl="6" marL="0" marR="0" rtl="0" algn="r">
              <a:spcBef>
                <a:spcPts val="0"/>
              </a:spcBef>
              <a:buNone/>
              <a:defRPr b="0" i="0" sz="1200" u="none" cap="none" strike="noStrike">
                <a:solidFill>
                  <a:srgbClr val="757575"/>
                </a:solidFill>
                <a:latin typeface="Arial"/>
                <a:ea typeface="Arial"/>
                <a:cs typeface="Arial"/>
                <a:sym typeface="Arial"/>
              </a:defRPr>
            </a:lvl7pPr>
            <a:lvl8pPr indent="0" lvl="7" marL="0" marR="0" rtl="0" algn="r">
              <a:spcBef>
                <a:spcPts val="0"/>
              </a:spcBef>
              <a:buNone/>
              <a:defRPr b="0" i="0" sz="1200" u="none" cap="none" strike="noStrike">
                <a:solidFill>
                  <a:srgbClr val="757575"/>
                </a:solidFill>
                <a:latin typeface="Arial"/>
                <a:ea typeface="Arial"/>
                <a:cs typeface="Arial"/>
                <a:sym typeface="Arial"/>
              </a:defRPr>
            </a:lvl8pPr>
            <a:lvl9pPr indent="0" lvl="8" marL="0" marR="0" rtl="0" algn="r">
              <a:spcBef>
                <a:spcPts val="0"/>
              </a:spcBef>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www.youtube.com/watch?v=qMzpA5oCGNY" TargetMode="Externa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www.youtube.com/watch?v=19ATAuyOmJw" TargetMode="Externa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19.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19.png"/><Relationship Id="rId5"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www.youtube.com/watch?v=5ak8_0hHeaU" TargetMode="Externa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Play"/>
              <a:buNone/>
            </a:pPr>
            <a:r>
              <a:rPr lang="en-US"/>
              <a:t>Reverse Archeology Dig</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en-US"/>
              <a:t>Using coordinate mapping and stratigraphy </a:t>
            </a:r>
            <a:endParaRPr/>
          </a:p>
          <a:p>
            <a:pPr indent="0" lvl="0" marL="0" rtl="0" algn="ctr">
              <a:lnSpc>
                <a:spcPct val="90000"/>
              </a:lnSpc>
              <a:spcBef>
                <a:spcPts val="1000"/>
              </a:spcBef>
              <a:spcAft>
                <a:spcPts val="0"/>
              </a:spcAft>
              <a:buClr>
                <a:schemeClr val="dk1"/>
              </a:buClr>
              <a:buSzPts val="2400"/>
              <a:buNone/>
            </a:pPr>
            <a:r>
              <a:rPr lang="en-US"/>
              <a:t>to understand context of an archeological dig unit.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54" name="Google Shape;154;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55" name="Google Shape;155;p10"/>
          <p:cNvPicPr preferRelativeResize="0"/>
          <p:nvPr/>
        </p:nvPicPr>
        <p:blipFill rotWithShape="1">
          <a:blip r:embed="rId3">
            <a:alphaModFix/>
          </a:blip>
          <a:srcRect b="0" l="0" r="0" t="0"/>
          <a:stretch/>
        </p:blipFill>
        <p:spPr>
          <a:xfrm>
            <a:off x="537555" y="487680"/>
            <a:ext cx="10878260" cy="575636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61" name="Google Shape;16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62" name="Google Shape;162;p11"/>
          <p:cNvPicPr preferRelativeResize="0"/>
          <p:nvPr/>
        </p:nvPicPr>
        <p:blipFill rotWithShape="1">
          <a:blip r:embed="rId3">
            <a:alphaModFix/>
          </a:blip>
          <a:srcRect b="0" l="0" r="0" t="0"/>
          <a:stretch/>
        </p:blipFill>
        <p:spPr>
          <a:xfrm>
            <a:off x="636528" y="365126"/>
            <a:ext cx="10823952" cy="60744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68" name="Google Shape;168;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69" name="Google Shape;169;p12"/>
          <p:cNvPicPr preferRelativeResize="0"/>
          <p:nvPr/>
        </p:nvPicPr>
        <p:blipFill rotWithShape="1">
          <a:blip r:embed="rId3">
            <a:alphaModFix/>
          </a:blip>
          <a:srcRect b="0" l="0" r="0" t="0"/>
          <a:stretch/>
        </p:blipFill>
        <p:spPr>
          <a:xfrm>
            <a:off x="357981" y="365125"/>
            <a:ext cx="11180876" cy="597014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75" name="Google Shape;175;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76" name="Google Shape;176;p13"/>
          <p:cNvPicPr preferRelativeResize="0"/>
          <p:nvPr/>
        </p:nvPicPr>
        <p:blipFill rotWithShape="1">
          <a:blip r:embed="rId3">
            <a:alphaModFix/>
          </a:blip>
          <a:srcRect b="0" l="0" r="0" t="0"/>
          <a:stretch/>
        </p:blipFill>
        <p:spPr>
          <a:xfrm>
            <a:off x="496144" y="296092"/>
            <a:ext cx="11155925" cy="624132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82" name="Google Shape;182;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83" name="Google Shape;183;p14"/>
          <p:cNvPicPr preferRelativeResize="0"/>
          <p:nvPr/>
        </p:nvPicPr>
        <p:blipFill rotWithShape="1">
          <a:blip r:embed="rId3">
            <a:alphaModFix/>
          </a:blip>
          <a:srcRect b="0" l="0" r="0" t="0"/>
          <a:stretch/>
        </p:blipFill>
        <p:spPr>
          <a:xfrm>
            <a:off x="689162" y="365125"/>
            <a:ext cx="10858403" cy="615309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89" name="Google Shape;189;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90" name="Google Shape;190;p15"/>
          <p:cNvPicPr preferRelativeResize="0"/>
          <p:nvPr/>
        </p:nvPicPr>
        <p:blipFill rotWithShape="1">
          <a:blip r:embed="rId3">
            <a:alphaModFix/>
          </a:blip>
          <a:srcRect b="0" l="0" r="0" t="0"/>
          <a:stretch/>
        </p:blipFill>
        <p:spPr>
          <a:xfrm>
            <a:off x="628863" y="365125"/>
            <a:ext cx="10901286" cy="610926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96" name="Google Shape;196;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97" name="Google Shape;197;p16"/>
          <p:cNvPicPr preferRelativeResize="0"/>
          <p:nvPr/>
        </p:nvPicPr>
        <p:blipFill rotWithShape="1">
          <a:blip r:embed="rId3">
            <a:alphaModFix/>
          </a:blip>
          <a:srcRect b="0" l="0" r="0" t="0"/>
          <a:stretch/>
        </p:blipFill>
        <p:spPr>
          <a:xfrm>
            <a:off x="611779" y="365125"/>
            <a:ext cx="11057707" cy="61776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a:t>What is Archeology</a:t>
            </a:r>
            <a:endParaRPr/>
          </a:p>
        </p:txBody>
      </p:sp>
      <p:pic>
        <p:nvPicPr>
          <p:cNvPr descr="Discover the very best videos about archaeology YouTube has to offer - brought to you by National Geographic Kids!&#10;➡ Subscribe for more National Geographic Kids videos: http://bit.ly/SubscribeToNatGeoKids &#10;➡ Watch more Archaeology videos: http://bit.ly/NGKArchaeologyPlaylist&#10;&#10;More National Geographic Kids:&#10;Visit our website for more games, photos, and videos: http://bit.ly/NatGeoKidsSite &#10;&#10;About National Geographic Kids:&#10;Nat Geo Kids makes it fun to explore your world with weird, wild, and wacky videos! Videos featuring awesome animals, cool science, funny pets, and more, are made just for curious kids like you. So pick a topic you love and start watching today!&#10;&#10;Visit the National Geographic Kids website for more games, photos, and videos at http://natgeokids.com. Watch more National Geographic Kids videos at https://kids.nationalgeographic.com/videos  &#10;&#10;All About Archaeology | Nat Geo Kids Archaeology Playlist&#10;https://youtu.be/qMzpA5oCGNY&#10;&#10;National Geographic Kids&#10;https://www.youtube.com/NatGeoKids" id="91" name="Google Shape;91;p2" title="All About Archaeology | Nat Geo Kids Archaeology Playlist">
            <a:hlinkClick r:id="rId3"/>
          </p:cNvPr>
          <p:cNvPicPr preferRelativeResize="0"/>
          <p:nvPr/>
        </p:nvPicPr>
        <p:blipFill>
          <a:blip r:embed="rId4">
            <a:alphaModFix/>
          </a:blip>
          <a:stretch>
            <a:fillRect/>
          </a:stretch>
        </p:blipFill>
        <p:spPr>
          <a:xfrm>
            <a:off x="1780725" y="1545451"/>
            <a:ext cx="8741850" cy="49173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gtEl>
                                        <p:attrNameLst>
                                          <p:attrName>style.visibility</p:attrName>
                                        </p:attrNameLst>
                                      </p:cBhvr>
                                      <p:to>
                                        <p:strVal val="visible"/>
                                      </p:to>
                                    </p:set>
                                    <p:animEffect filter="fade" transition="in">
                                      <p:cBhvr>
                                        <p:cTn dur="1000"/>
                                        <p:tgtEl>
                                          <p:spTgt spid="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a:t>What is Stratigraphy?</a:t>
            </a:r>
            <a:br>
              <a:rPr lang="en-US"/>
            </a:br>
            <a:r>
              <a:rPr lang="en-US"/>
              <a:t>Why is it important?</a:t>
            </a:r>
            <a:endParaRPr/>
          </a:p>
        </p:txBody>
      </p:sp>
      <p:pic>
        <p:nvPicPr>
          <p:cNvPr id="97" name="Google Shape;97;p3"/>
          <p:cNvPicPr preferRelativeResize="0"/>
          <p:nvPr>
            <p:ph idx="1" type="body"/>
          </p:nvPr>
        </p:nvPicPr>
        <p:blipFill rotWithShape="1">
          <a:blip r:embed="rId3">
            <a:alphaModFix/>
          </a:blip>
          <a:srcRect b="0" l="0" r="0" t="0"/>
          <a:stretch/>
        </p:blipFill>
        <p:spPr>
          <a:xfrm>
            <a:off x="2342606" y="2042315"/>
            <a:ext cx="7146196" cy="455878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a:t>More about Stratigraphy</a:t>
            </a:r>
            <a:endParaRPr/>
          </a:p>
        </p:txBody>
      </p:sp>
      <p:sp>
        <p:nvSpPr>
          <p:cNvPr id="103" name="Google Shape;103;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t/>
            </a:r>
            <a:endParaRPr/>
          </a:p>
          <a:p>
            <a:pPr indent="0" lvl="0" marL="0" rtl="0" algn="l">
              <a:lnSpc>
                <a:spcPct val="90000"/>
              </a:lnSpc>
              <a:spcBef>
                <a:spcPts val="1000"/>
              </a:spcBef>
              <a:spcAft>
                <a:spcPts val="0"/>
              </a:spcAft>
              <a:buClr>
                <a:schemeClr val="dk1"/>
              </a:buClr>
              <a:buSzPts val="2800"/>
              <a:buNone/>
            </a:pPr>
            <a:r>
              <a:t/>
            </a:r>
            <a:endParaRPr/>
          </a:p>
        </p:txBody>
      </p:sp>
      <p:pic>
        <p:nvPicPr>
          <p:cNvPr id="104" name="Google Shape;104;p4" title="Archeology Stratigraphy, Context, and Association">
            <a:hlinkClick r:id="rId3"/>
          </p:cNvPr>
          <p:cNvPicPr preferRelativeResize="0"/>
          <p:nvPr/>
        </p:nvPicPr>
        <p:blipFill>
          <a:blip r:embed="rId4">
            <a:alphaModFix/>
          </a:blip>
          <a:stretch>
            <a:fillRect/>
          </a:stretch>
        </p:blipFill>
        <p:spPr>
          <a:xfrm>
            <a:off x="1225100" y="1529300"/>
            <a:ext cx="9334950" cy="525091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gtEl>
                                        <p:attrNameLst>
                                          <p:attrName>style.visibility</p:attrName>
                                        </p:attrNameLst>
                                      </p:cBhvr>
                                      <p:to>
                                        <p:strVal val="visible"/>
                                      </p:to>
                                    </p:set>
                                    <p:animEffect filter="fade" transition="in">
                                      <p:cBhvr>
                                        <p:cTn dur="1000"/>
                                        <p:tgtEl>
                                          <p:spTgt spid="1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Create a grid</a:t>
            </a:r>
            <a:endParaRPr/>
          </a:p>
        </p:txBody>
      </p:sp>
      <p:pic>
        <p:nvPicPr>
          <p:cNvPr id="110" name="Google Shape;110;p5"/>
          <p:cNvPicPr preferRelativeResize="0"/>
          <p:nvPr>
            <p:ph idx="1" type="body"/>
          </p:nvPr>
        </p:nvPicPr>
        <p:blipFill rotWithShape="1">
          <a:blip r:embed="rId3">
            <a:alphaModFix/>
          </a:blip>
          <a:srcRect b="0" l="0" r="0" t="0"/>
          <a:stretch/>
        </p:blipFill>
        <p:spPr>
          <a:xfrm>
            <a:off x="8826498" y="1443777"/>
            <a:ext cx="1098338" cy="432507"/>
          </a:xfrm>
          <a:prstGeom prst="rect">
            <a:avLst/>
          </a:prstGeom>
          <a:noFill/>
          <a:ln>
            <a:noFill/>
          </a:ln>
        </p:spPr>
      </p:pic>
      <p:pic>
        <p:nvPicPr>
          <p:cNvPr id="111" name="Google Shape;111;p5"/>
          <p:cNvPicPr preferRelativeResize="0"/>
          <p:nvPr/>
        </p:nvPicPr>
        <p:blipFill rotWithShape="1">
          <a:blip r:embed="rId4">
            <a:alphaModFix/>
          </a:blip>
          <a:srcRect b="0" l="0" r="0" t="0"/>
          <a:stretch/>
        </p:blipFill>
        <p:spPr>
          <a:xfrm>
            <a:off x="838200" y="1653677"/>
            <a:ext cx="3416476" cy="196860"/>
          </a:xfrm>
          <a:prstGeom prst="rect">
            <a:avLst/>
          </a:prstGeom>
          <a:noFill/>
          <a:ln>
            <a:noFill/>
          </a:ln>
        </p:spPr>
      </p:pic>
      <p:sp>
        <p:nvSpPr>
          <p:cNvPr id="112" name="Google Shape;112;p5"/>
          <p:cNvSpPr/>
          <p:nvPr/>
        </p:nvSpPr>
        <p:spPr>
          <a:xfrm>
            <a:off x="600891" y="1524000"/>
            <a:ext cx="10824755" cy="4798423"/>
          </a:xfrm>
          <a:prstGeom prst="rect">
            <a:avLst/>
          </a:prstGeom>
          <a:no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3" name="Google Shape;113;p5"/>
          <p:cNvSpPr txBox="1"/>
          <p:nvPr/>
        </p:nvSpPr>
        <p:spPr>
          <a:xfrm>
            <a:off x="3572751" y="6078325"/>
            <a:ext cx="90412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000" u="none" cap="none" strike="noStrike">
                <a:solidFill>
                  <a:schemeClr val="dk1"/>
                </a:solidFill>
                <a:latin typeface="Arial"/>
                <a:ea typeface="Arial"/>
                <a:cs typeface="Arial"/>
                <a:sym typeface="Arial"/>
              </a:rPr>
              <a:t>(0,0)</a:t>
            </a:r>
            <a:endParaRPr/>
          </a:p>
        </p:txBody>
      </p:sp>
      <p:pic>
        <p:nvPicPr>
          <p:cNvPr id="114" name="Google Shape;114;p5"/>
          <p:cNvPicPr preferRelativeResize="0"/>
          <p:nvPr/>
        </p:nvPicPr>
        <p:blipFill rotWithShape="1">
          <a:blip r:embed="rId5">
            <a:alphaModFix/>
          </a:blip>
          <a:srcRect b="0" l="0" r="0" t="0"/>
          <a:stretch/>
        </p:blipFill>
        <p:spPr>
          <a:xfrm rot="5400000">
            <a:off x="4595749" y="1247130"/>
            <a:ext cx="4306089" cy="552139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6"/>
          <p:cNvSpPr txBox="1"/>
          <p:nvPr>
            <p:ph type="title"/>
          </p:nvPr>
        </p:nvSpPr>
        <p:spPr>
          <a:xfrm>
            <a:off x="804719" y="89840"/>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rPr lang="en-US"/>
              <a:t>Label the Grid</a:t>
            </a:r>
            <a:endParaRPr/>
          </a:p>
        </p:txBody>
      </p:sp>
      <p:pic>
        <p:nvPicPr>
          <p:cNvPr id="120" name="Google Shape;120;p6"/>
          <p:cNvPicPr preferRelativeResize="0"/>
          <p:nvPr/>
        </p:nvPicPr>
        <p:blipFill rotWithShape="1">
          <a:blip r:embed="rId3">
            <a:alphaModFix/>
          </a:blip>
          <a:srcRect b="0" l="0" r="0" t="0"/>
          <a:stretch/>
        </p:blipFill>
        <p:spPr>
          <a:xfrm>
            <a:off x="8590191" y="1369817"/>
            <a:ext cx="1092963" cy="430390"/>
          </a:xfrm>
          <a:prstGeom prst="rect">
            <a:avLst/>
          </a:prstGeom>
          <a:noFill/>
          <a:ln>
            <a:noFill/>
          </a:ln>
        </p:spPr>
      </p:pic>
      <p:pic>
        <p:nvPicPr>
          <p:cNvPr id="121" name="Google Shape;121;p6"/>
          <p:cNvPicPr preferRelativeResize="0"/>
          <p:nvPr/>
        </p:nvPicPr>
        <p:blipFill rotWithShape="1">
          <a:blip r:embed="rId4">
            <a:alphaModFix/>
          </a:blip>
          <a:srcRect b="0" l="0" r="0" t="0"/>
          <a:stretch/>
        </p:blipFill>
        <p:spPr>
          <a:xfrm>
            <a:off x="838200" y="1653677"/>
            <a:ext cx="3416476" cy="196860"/>
          </a:xfrm>
          <a:prstGeom prst="rect">
            <a:avLst/>
          </a:prstGeom>
          <a:noFill/>
          <a:ln>
            <a:noFill/>
          </a:ln>
        </p:spPr>
      </p:pic>
      <p:sp>
        <p:nvSpPr>
          <p:cNvPr id="122" name="Google Shape;122;p6"/>
          <p:cNvSpPr/>
          <p:nvPr/>
        </p:nvSpPr>
        <p:spPr>
          <a:xfrm>
            <a:off x="600891" y="1315092"/>
            <a:ext cx="10824755" cy="5007331"/>
          </a:xfrm>
          <a:prstGeom prst="rect">
            <a:avLst/>
          </a:prstGeom>
          <a:noFill/>
          <a:ln cap="flat" cmpd="sng" w="19050">
            <a:solidFill>
              <a:srgbClr val="08283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3" name="Google Shape;123;p6"/>
          <p:cNvSpPr txBox="1"/>
          <p:nvPr/>
        </p:nvSpPr>
        <p:spPr>
          <a:xfrm>
            <a:off x="3404919" y="5979678"/>
            <a:ext cx="90412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(0,0)</a:t>
            </a:r>
            <a:endParaRPr/>
          </a:p>
        </p:txBody>
      </p:sp>
      <p:sp>
        <p:nvSpPr>
          <p:cNvPr id="124" name="Google Shape;124;p6"/>
          <p:cNvSpPr txBox="1"/>
          <p:nvPr/>
        </p:nvSpPr>
        <p:spPr>
          <a:xfrm>
            <a:off x="3337172" y="5386868"/>
            <a:ext cx="90412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(0,10)</a:t>
            </a:r>
            <a:endParaRPr/>
          </a:p>
        </p:txBody>
      </p:sp>
      <p:sp>
        <p:nvSpPr>
          <p:cNvPr id="125" name="Google Shape;125;p6"/>
          <p:cNvSpPr txBox="1"/>
          <p:nvPr/>
        </p:nvSpPr>
        <p:spPr>
          <a:xfrm>
            <a:off x="4182339" y="6110746"/>
            <a:ext cx="904125" cy="2462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(10,0)</a:t>
            </a:r>
            <a:endParaRPr/>
          </a:p>
        </p:txBody>
      </p:sp>
      <p:cxnSp>
        <p:nvCxnSpPr>
          <p:cNvPr id="126" name="Google Shape;126;p6"/>
          <p:cNvCxnSpPr>
            <a:endCxn id="123" idx="1"/>
          </p:cNvCxnSpPr>
          <p:nvPr/>
        </p:nvCxnSpPr>
        <p:spPr>
          <a:xfrm>
            <a:off x="2778219" y="6088389"/>
            <a:ext cx="626700" cy="14400"/>
          </a:xfrm>
          <a:prstGeom prst="straightConnector1">
            <a:avLst/>
          </a:prstGeom>
          <a:noFill/>
          <a:ln cap="flat" cmpd="sng" w="19050">
            <a:solidFill>
              <a:schemeClr val="accent1"/>
            </a:solidFill>
            <a:prstDash val="solid"/>
            <a:miter lim="800000"/>
            <a:headEnd len="sm" w="sm" type="none"/>
            <a:tailEnd len="med" w="med" type="triangle"/>
          </a:ln>
        </p:spPr>
      </p:cxnSp>
      <p:sp>
        <p:nvSpPr>
          <p:cNvPr id="127" name="Google Shape;127;p6"/>
          <p:cNvSpPr txBox="1"/>
          <p:nvPr/>
        </p:nvSpPr>
        <p:spPr>
          <a:xfrm>
            <a:off x="2221670" y="5795012"/>
            <a:ext cx="1065070"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Arial"/>
                <a:ea typeface="Arial"/>
                <a:cs typeface="Arial"/>
                <a:sym typeface="Arial"/>
              </a:rPr>
              <a:t>Datum point (origin)</a:t>
            </a:r>
            <a:endParaRPr/>
          </a:p>
        </p:txBody>
      </p:sp>
      <p:pic>
        <p:nvPicPr>
          <p:cNvPr id="128" name="Google Shape;128;p6"/>
          <p:cNvPicPr preferRelativeResize="0"/>
          <p:nvPr/>
        </p:nvPicPr>
        <p:blipFill rotWithShape="1">
          <a:blip r:embed="rId5">
            <a:alphaModFix/>
          </a:blip>
          <a:srcRect b="0" l="0" r="0" t="0"/>
          <a:stretch/>
        </p:blipFill>
        <p:spPr>
          <a:xfrm rot="5400000">
            <a:off x="4379992" y="1215632"/>
            <a:ext cx="4306089" cy="552139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Play"/>
              <a:buNone/>
            </a:pPr>
            <a:r>
              <a:rPr lang="en-US"/>
              <a:t>Artifacts found - Slave Quarters</a:t>
            </a:r>
            <a:endParaRPr/>
          </a:p>
        </p:txBody>
      </p:sp>
      <p:pic>
        <p:nvPicPr>
          <p:cNvPr descr="INFORMATION: http://www.c-span.org/Events/American-Artifacts-James-Madison39s-Slaves/10737428821/" id="134" name="Google Shape;134;p7" title="American Artifacts Preview: James Madison's Slaves">
            <a:hlinkClick r:id="rId3"/>
          </p:cNvPr>
          <p:cNvPicPr preferRelativeResize="0"/>
          <p:nvPr/>
        </p:nvPicPr>
        <p:blipFill>
          <a:blip r:embed="rId4">
            <a:alphaModFix/>
          </a:blip>
          <a:stretch>
            <a:fillRect/>
          </a:stretch>
        </p:blipFill>
        <p:spPr>
          <a:xfrm>
            <a:off x="1864061" y="1436700"/>
            <a:ext cx="8765839" cy="4930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4"/>
                                        </p:tgtEl>
                                        <p:attrNameLst>
                                          <p:attrName>style.visibility</p:attrName>
                                        </p:attrNameLst>
                                      </p:cBhvr>
                                      <p:to>
                                        <p:strVal val="visible"/>
                                      </p:to>
                                    </p:set>
                                    <p:animEffect filter="fade" transition="in">
                                      <p:cBhvr>
                                        <p:cTn dur="1000"/>
                                        <p:tgtEl>
                                          <p:spTgt spid="1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40" name="Google Shape;140;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41" name="Google Shape;141;p8"/>
          <p:cNvPicPr preferRelativeResize="0"/>
          <p:nvPr/>
        </p:nvPicPr>
        <p:blipFill rotWithShape="1">
          <a:blip r:embed="rId3">
            <a:alphaModFix/>
          </a:blip>
          <a:srcRect b="0" l="0" r="0" t="0"/>
          <a:stretch/>
        </p:blipFill>
        <p:spPr>
          <a:xfrm>
            <a:off x="484482" y="269966"/>
            <a:ext cx="11132752" cy="626724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Play"/>
              <a:buNone/>
            </a:pPr>
            <a:r>
              <a:t/>
            </a:r>
            <a:endParaRPr/>
          </a:p>
        </p:txBody>
      </p:sp>
      <p:sp>
        <p:nvSpPr>
          <p:cNvPr id="147" name="Google Shape;14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48" name="Google Shape;148;p9"/>
          <p:cNvPicPr preferRelativeResize="0"/>
          <p:nvPr/>
        </p:nvPicPr>
        <p:blipFill rotWithShape="1">
          <a:blip r:embed="rId3">
            <a:alphaModFix/>
          </a:blip>
          <a:srcRect b="0" l="0" r="0" t="0"/>
          <a:stretch/>
        </p:blipFill>
        <p:spPr>
          <a:xfrm>
            <a:off x="683530" y="365124"/>
            <a:ext cx="10670270" cy="604019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2025-08-01T18:01:51Z</dcterms:created>
  <dc:creator>Mary Jones</dc:creator>
</cp:coreProperties>
</file>