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embeddedFontLst>
    <p:embeddedFont>
      <p:font typeface="Algerian" panose="04020705040A02060702" pitchFamily="82" charset="0"/>
      <p:regular r:id="rId12"/>
    </p:embeddedFont>
    <p:embeddedFont>
      <p:font typeface="Garamond" panose="02020404030301010803" pitchFamily="18" charset="0"/>
      <p:regular r:id="rId13"/>
      <p:bold r:id="rId14"/>
      <p:italic r:id="rId15"/>
      <p:boldItalic r:id="rId16"/>
    </p:embeddedFont>
    <p:embeddedFont>
      <p:font typeface="Play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htJng6YRjmLdWfbU3uhg8ZpGkN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lgerian"/>
              <a:buNone/>
            </a:pPr>
            <a:r>
              <a:rPr lang="en-US">
                <a:latin typeface="Algerian"/>
                <a:ea typeface="Algerian"/>
                <a:cs typeface="Algerian"/>
                <a:sym typeface="Algerian"/>
              </a:rPr>
              <a:t>How to "Do" History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711200" y="5503410"/>
            <a:ext cx="1836057" cy="63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Mr. Adam Brahosky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Snow Hill High School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In conjunction with "Digging Deeper"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28 July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351972" y="365125"/>
            <a:ext cx="11531599" cy="1340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lgerian"/>
              <a:buNone/>
            </a:pPr>
            <a:r>
              <a:rPr lang="en-US">
                <a:solidFill>
                  <a:srgbClr val="C00000"/>
                </a:solidFill>
                <a:latin typeface="Algerian"/>
                <a:ea typeface="Algerian"/>
                <a:cs typeface="Algerian"/>
                <a:sym typeface="Algerian"/>
              </a:rPr>
              <a:t>History follows the Scientific Method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Question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Hypothesis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Data Collection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Analysis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Conclusion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Publication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Verification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>
            <a:spLocks noGrp="1"/>
          </p:cNvSpPr>
          <p:nvPr>
            <p:ph type="title"/>
          </p:nvPr>
        </p:nvSpPr>
        <p:spPr>
          <a:xfrm>
            <a:off x="1524000" y="548640"/>
            <a:ext cx="9160475" cy="1132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lgerian"/>
              <a:buNone/>
            </a:pPr>
            <a:r>
              <a:rPr lang="en-US">
                <a:latin typeface="Algerian"/>
                <a:ea typeface="Algerian"/>
                <a:cs typeface="Algerian"/>
                <a:sym typeface="Algerian"/>
              </a:rPr>
              <a:t>Evidence or Data comes from.........</a:t>
            </a:r>
            <a:endParaRPr/>
          </a:p>
        </p:txBody>
      </p:sp>
      <p:sp>
        <p:nvSpPr>
          <p:cNvPr id="99" name="Google Shape;99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0522" y="1681416"/>
            <a:ext cx="10335350" cy="1161553"/>
          </a:xfrm>
          <a:prstGeom prst="roundRect">
            <a:avLst>
              <a:gd name="adj" fmla="val 10000"/>
            </a:avLst>
          </a:prstGeom>
          <a:solidFill>
            <a:srgbClr val="E971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1892" y="1942765"/>
            <a:ext cx="638854" cy="63885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2116" y="1681416"/>
            <a:ext cx="8993755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"/>
          <p:cNvSpPr txBox="1"/>
          <p:nvPr/>
        </p:nvSpPr>
        <p:spPr>
          <a:xfrm>
            <a:off x="2282116" y="1681416"/>
            <a:ext cx="8993755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925" tIns="122925" rIns="122925" bIns="122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Historical Sources – Written accounts</a:t>
            </a:r>
            <a:endParaRPr/>
          </a:p>
        </p:txBody>
      </p:sp>
      <p:sp>
        <p:nvSpPr>
          <p:cNvPr id="103" name="Google Shape;103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0522" y="3133358"/>
            <a:ext cx="10335350" cy="1161553"/>
          </a:xfrm>
          <a:prstGeom prst="roundRect">
            <a:avLst>
              <a:gd name="adj" fmla="val 10000"/>
            </a:avLst>
          </a:prstGeom>
          <a:solidFill>
            <a:srgbClr val="8CAF1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1892" y="3394708"/>
            <a:ext cx="638854" cy="638854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2116" y="3133358"/>
            <a:ext cx="8993755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"/>
          <p:cNvSpPr txBox="1"/>
          <p:nvPr/>
        </p:nvSpPr>
        <p:spPr>
          <a:xfrm>
            <a:off x="2282116" y="3133358"/>
            <a:ext cx="8993755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925" tIns="122925" rIns="122925" bIns="122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Geographical Sources</a:t>
            </a:r>
            <a:r>
              <a:rPr lang="en-US" sz="25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– the land itselff</a:t>
            </a:r>
            <a:endParaRPr sz="2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0522" y="4585300"/>
            <a:ext cx="10335350" cy="1161553"/>
          </a:xfrm>
          <a:prstGeom prst="roundRect">
            <a:avLst>
              <a:gd name="adj" fmla="val 10000"/>
            </a:avLst>
          </a:prstGeom>
          <a:solidFill>
            <a:srgbClr val="18692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1892" y="4846650"/>
            <a:ext cx="638854" cy="638854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2116" y="4585300"/>
            <a:ext cx="4650907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"/>
          <p:cNvSpPr txBox="1"/>
          <p:nvPr/>
        </p:nvSpPr>
        <p:spPr>
          <a:xfrm>
            <a:off x="2282116" y="4585300"/>
            <a:ext cx="4650907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925" tIns="122925" rIns="122925" bIns="122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Play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Anthropological</a:t>
            </a:r>
            <a:r>
              <a:rPr lang="en-US"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Sources</a:t>
            </a:r>
            <a:endParaRPr/>
          </a:p>
        </p:txBody>
      </p:sp>
      <p:sp>
        <p:nvSpPr>
          <p:cNvPr id="111" name="Google Shape;111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33024" y="4585300"/>
            <a:ext cx="4342847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"/>
          <p:cNvSpPr txBox="1"/>
          <p:nvPr/>
        </p:nvSpPr>
        <p:spPr>
          <a:xfrm>
            <a:off x="6933024" y="4585300"/>
            <a:ext cx="4342847" cy="116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925" tIns="122925" rIns="122925" bIns="122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Studies of people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Archaeology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lgerian"/>
              <a:buNone/>
            </a:pPr>
            <a:r>
              <a:rPr lang="en-US">
                <a:latin typeface="Algerian"/>
                <a:ea typeface="Algerian"/>
                <a:cs typeface="Algerian"/>
                <a:sym typeface="Algerian"/>
              </a:rPr>
              <a:t>Archaeology</a:t>
            </a:r>
            <a:endParaRPr/>
          </a:p>
        </p:txBody>
      </p:sp>
      <p:sp>
        <p:nvSpPr>
          <p:cNvPr id="118" name="Google Shape;1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study of human activity through their surviving material culture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o"/>
            </a:pPr>
            <a:r>
              <a:rPr lang="en-US" b="1"/>
              <a:t>Artifacts</a:t>
            </a:r>
            <a:r>
              <a:rPr lang="en-US"/>
              <a:t> – things that people made and used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o"/>
            </a:pPr>
            <a:r>
              <a:rPr lang="en-US" b="1"/>
              <a:t>Features</a:t>
            </a:r>
            <a:r>
              <a:rPr lang="en-US"/>
              <a:t> – evidence of the alteration of the environment made by humans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artifacts and features can only be understood in connection to their </a:t>
            </a:r>
            <a:r>
              <a:rPr lang="en-US" b="1"/>
              <a:t>Provenience</a:t>
            </a:r>
            <a:r>
              <a:rPr lang="en-US"/>
              <a:t>...their </a:t>
            </a:r>
            <a:r>
              <a:rPr lang="en-US" b="1"/>
              <a:t>context</a:t>
            </a:r>
            <a:r>
              <a:rPr lang="en-US"/>
              <a:t> of where they were located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o"/>
            </a:pPr>
            <a:r>
              <a:rPr lang="en-US"/>
              <a:t>What is nearby provides clues to meaning and timeframe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o"/>
            </a:pPr>
            <a:r>
              <a:rPr lang="en-US" b="1" i="1"/>
              <a:t>Stratigraphy</a:t>
            </a:r>
            <a:r>
              <a:rPr lang="en-US"/>
              <a:t> provides additional meaning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lgerian"/>
              <a:buNone/>
            </a:pPr>
            <a:r>
              <a:rPr lang="en-US">
                <a:latin typeface="Algerian"/>
                <a:ea typeface="Algerian"/>
                <a:cs typeface="Algerian"/>
                <a:sym typeface="Algerian"/>
              </a:rPr>
              <a:t>Artifacts</a:t>
            </a:r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Human made or modified objects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Have to be </a:t>
            </a:r>
            <a:r>
              <a:rPr lang="en-US" i="1"/>
              <a:t>DESCRIBED</a:t>
            </a:r>
            <a:r>
              <a:rPr lang="en-US"/>
              <a:t> before they are </a:t>
            </a:r>
            <a:r>
              <a:rPr lang="en-US" i="1"/>
              <a:t>INTERPRETED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Morphofunctionality</a:t>
            </a:r>
            <a:r>
              <a:rPr lang="en-US"/>
              <a:t> considers all possible uses for the objects other than the readily apparent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"</a:t>
            </a:r>
            <a:r>
              <a:rPr lang="en-US" i="1"/>
              <a:t>How else could someone use this that might not have been the intent of its creator?"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i="1"/>
              <a:t>"What are the POSSIBLE uses of this item?"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830943" y="365125"/>
            <a:ext cx="11038114" cy="2864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lgerian"/>
              <a:buNone/>
            </a:pPr>
            <a:r>
              <a:rPr lang="en-US" u="sng">
                <a:latin typeface="Algerian"/>
                <a:ea typeface="Algerian"/>
                <a:cs typeface="Algerian"/>
                <a:sym typeface="Algerian"/>
              </a:rPr>
              <a:t>Ethnoarchaeology</a:t>
            </a:r>
            <a:r>
              <a:rPr lang="en-US" u="sng"/>
              <a:t>:</a:t>
            </a:r>
            <a:br>
              <a:rPr lang="en-US" u="sng"/>
            </a:br>
            <a:r>
              <a:rPr lang="en-US" sz="3600"/>
              <a:t>Attempts to gain insight into the past through the study of contemporary people and looking for commonalities, or a "Middle Range"</a:t>
            </a:r>
            <a:endParaRPr/>
          </a:p>
        </p:txBody>
      </p:sp>
      <p:sp>
        <p:nvSpPr>
          <p:cNvPr id="130" name="Google Shape;130;p6"/>
          <p:cNvSpPr/>
          <p:nvPr/>
        </p:nvSpPr>
        <p:spPr>
          <a:xfrm>
            <a:off x="829824" y="3229632"/>
            <a:ext cx="22860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Ancient Artifacts</a:t>
            </a:r>
            <a:endParaRPr/>
          </a:p>
        </p:txBody>
      </p:sp>
      <p:sp>
        <p:nvSpPr>
          <p:cNvPr id="131" name="Google Shape;131;p6"/>
          <p:cNvSpPr/>
          <p:nvPr/>
        </p:nvSpPr>
        <p:spPr>
          <a:xfrm>
            <a:off x="776311" y="5285573"/>
            <a:ext cx="2271485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Ancient Culture</a:t>
            </a: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8778363" y="3232616"/>
            <a:ext cx="1965532" cy="907006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Artifacts</a:t>
            </a:r>
            <a:endParaRPr/>
          </a:p>
        </p:txBody>
      </p:sp>
      <p:sp>
        <p:nvSpPr>
          <p:cNvPr id="132" name="Google Shape;132;p6"/>
          <p:cNvSpPr/>
          <p:nvPr/>
        </p:nvSpPr>
        <p:spPr>
          <a:xfrm>
            <a:off x="8781414" y="5277231"/>
            <a:ext cx="1966685" cy="9144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Culture</a:t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4556197" y="4740678"/>
            <a:ext cx="2492115" cy="1448714"/>
          </a:xfrm>
          <a:prstGeom prst="ellipse">
            <a:avLst/>
          </a:prstGeom>
          <a:solidFill>
            <a:srgbClr val="78206E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Middle Range of Commonalities</a:t>
            </a:r>
            <a:endParaRPr/>
          </a:p>
        </p:txBody>
      </p:sp>
      <p:sp>
        <p:nvSpPr>
          <p:cNvPr id="135" name="Google Shape;135;p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4931" y="4372598"/>
            <a:ext cx="470117" cy="73892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39818" y="4369614"/>
            <a:ext cx="455603" cy="73166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18792" y="5501796"/>
            <a:ext cx="978408" cy="484631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4601" y="5500439"/>
            <a:ext cx="1109036" cy="484631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lgerian"/>
              <a:buNone/>
            </a:pPr>
            <a:r>
              <a:rPr lang="en-US">
                <a:latin typeface="Algerian"/>
                <a:ea typeface="Algerian"/>
                <a:cs typeface="Algerian"/>
                <a:sym typeface="Algerian"/>
              </a:rPr>
              <a:t>Archaeology as Anthropology</a:t>
            </a:r>
            <a:endParaRPr/>
          </a:p>
        </p:txBody>
      </p:sp>
      <p:sp>
        <p:nvSpPr>
          <p:cNvPr id="144" name="Google Shape;144;p7"/>
          <p:cNvSpPr txBox="1">
            <a:spLocks noGrp="1"/>
          </p:cNvSpPr>
          <p:nvPr>
            <p:ph type="body" idx="1"/>
          </p:nvPr>
        </p:nvSpPr>
        <p:spPr>
          <a:xfrm>
            <a:off x="838200" y="1597025"/>
            <a:ext cx="10515600" cy="11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 study of artifacts is crucial to academics trying to understand and explain cultures based on material culture, but had some directional differences in objectives.</a:t>
            </a:r>
            <a:endParaRPr/>
          </a:p>
        </p:txBody>
      </p:sp>
      <p:sp>
        <p:nvSpPr>
          <p:cNvPr id="145" name="Google Shape;145;p7"/>
          <p:cNvSpPr txBox="1"/>
          <p:nvPr/>
        </p:nvSpPr>
        <p:spPr>
          <a:xfrm>
            <a:off x="997009" y="2700470"/>
            <a:ext cx="4059300" cy="51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Unilineal Evolution: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Edward B. Taylor (1832-1917)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Societies move through sequential stages of development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Savagery --&gt; Barbarism --&gt; Civilization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races and cultures never advance because they are inherently incapable of doing so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justified Western Imperialism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7"/>
          <p:cNvSpPr txBox="1"/>
          <p:nvPr/>
        </p:nvSpPr>
        <p:spPr>
          <a:xfrm>
            <a:off x="5494267" y="2931478"/>
            <a:ext cx="5412300" cy="37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Historical Particularism: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Franz </a:t>
            </a:r>
            <a:r>
              <a:rPr lang="en-US" sz="1800">
                <a:solidFill>
                  <a:schemeClr val="dk1"/>
                </a:solidFill>
              </a:rPr>
              <a:t>Boas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(1858 – 1942)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Formed as a reaction to Taylor's theory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Takes race out of the equation in favor of geography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culture is unique to its own situation and must be studied</a:t>
            </a:r>
            <a:r>
              <a:rPr lang="en-US" sz="1800" b="1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situ 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its own terms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value judgement on industrialization or "civilized" norms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aramond"/>
              <a:buNone/>
            </a:pPr>
            <a:r>
              <a:rPr lang="en-US">
                <a:latin typeface="Garamond"/>
                <a:ea typeface="Garamond"/>
                <a:cs typeface="Garamond"/>
                <a:sym typeface="Garamond"/>
              </a:rPr>
              <a:t>CER</a:t>
            </a:r>
            <a:r>
              <a:rPr lang="en-US"/>
              <a:t> – </a:t>
            </a:r>
            <a:r>
              <a:rPr lang="en-US" u="sng"/>
              <a:t>C</a:t>
            </a:r>
            <a:r>
              <a:rPr lang="en-US"/>
              <a:t>laim </a:t>
            </a:r>
            <a:r>
              <a:rPr lang="en-US" u="sng"/>
              <a:t>E</a:t>
            </a:r>
            <a:r>
              <a:rPr lang="en-US"/>
              <a:t>vidence </a:t>
            </a:r>
            <a:r>
              <a:rPr lang="en-US" u="sng"/>
              <a:t>R</a:t>
            </a:r>
            <a:r>
              <a:rPr lang="en-US"/>
              <a:t>easoning Assignment</a:t>
            </a:r>
            <a:endParaRPr/>
          </a:p>
        </p:txBody>
      </p:sp>
      <p:sp>
        <p:nvSpPr>
          <p:cNvPr id="152" name="Google Shape;152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This assignment will show your understanding of how to make an evidence based claim using archaeological and historical sources.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first step is to analyze your evidence to see how it helps to answer your guiding question.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Then, based on that analysis, you will craft a statement that states your CLAIM (or argument).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You will proceed to show your EVIDENCE and explain your thought process on how this evidence supports your claim. This is the REASONING part of the assignment.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lgerian"/>
              <a:buNone/>
            </a:pPr>
            <a:r>
              <a:rPr lang="en-US" sz="2800" u="sng">
                <a:latin typeface="Algerian"/>
                <a:ea typeface="Algerian"/>
                <a:cs typeface="Algerian"/>
                <a:sym typeface="Algerian"/>
              </a:rPr>
              <a:t>CER Assignment</a:t>
            </a:r>
            <a:endParaRPr sz="2800">
              <a:latin typeface="Algerian"/>
              <a:ea typeface="Algerian"/>
              <a:cs typeface="Algerian"/>
              <a:sym typeface="Algerian"/>
            </a:endParaRPr>
          </a:p>
        </p:txBody>
      </p:sp>
      <p:sp>
        <p:nvSpPr>
          <p:cNvPr id="158" name="Google Shape;158;p9"/>
          <p:cNvSpPr txBox="1">
            <a:spLocks noGrp="1"/>
          </p:cNvSpPr>
          <p:nvPr>
            <p:ph type="body" idx="1"/>
          </p:nvPr>
        </p:nvSpPr>
        <p:spPr>
          <a:xfrm>
            <a:off x="838200" y="1281340"/>
            <a:ext cx="10515600" cy="4895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1397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sz="1400" u="sng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Answer this question by making a defensible </a:t>
            </a:r>
            <a:r>
              <a:rPr lang="en-US" sz="2400" b="1">
                <a:latin typeface="Arial"/>
                <a:ea typeface="Arial"/>
                <a:cs typeface="Arial"/>
                <a:sym typeface="Arial"/>
              </a:rPr>
              <a:t>Claim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 that uses significant </a:t>
            </a:r>
            <a:r>
              <a:rPr lang="en-US" sz="2400" b="1">
                <a:latin typeface="Arial"/>
                <a:ea typeface="Arial"/>
                <a:cs typeface="Arial"/>
                <a:sym typeface="Arial"/>
              </a:rPr>
              <a:t>Evidence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 from your sources, and explains your </a:t>
            </a:r>
            <a:r>
              <a:rPr lang="en-US" sz="2400" b="1">
                <a:latin typeface="Arial"/>
                <a:ea typeface="Arial"/>
                <a:cs typeface="Arial"/>
                <a:sym typeface="Arial"/>
              </a:rPr>
              <a:t>Reasoning 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that shows how the evidence you selected supports your claim.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You will use the evidence from your Dig Box, and in addition you must find at least 2 </a:t>
            </a:r>
            <a:r>
              <a:rPr lang="en-US" sz="2400" b="1" i="1">
                <a:latin typeface="Arial"/>
                <a:ea typeface="Arial"/>
                <a:cs typeface="Arial"/>
                <a:sym typeface="Arial"/>
              </a:rPr>
              <a:t>Historical 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sources to </a:t>
            </a:r>
            <a:r>
              <a:rPr lang="en-US" sz="2400" b="1" i="1">
                <a:latin typeface="Arial"/>
                <a:ea typeface="Arial"/>
                <a:cs typeface="Arial"/>
                <a:sym typeface="Arial"/>
              </a:rPr>
              <a:t>support 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your Claim Statement, and provide a link to those sources at the conclusion of the written CER.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en-US"/>
            </a:br>
            <a:r>
              <a:rPr lang="en-US" sz="3200">
                <a:solidFill>
                  <a:srgbClr val="1E5C96"/>
                </a:solidFill>
                <a:latin typeface="Garamond"/>
                <a:ea typeface="Garamond"/>
                <a:cs typeface="Garamond"/>
                <a:sym typeface="Garamond"/>
              </a:rPr>
              <a:t>“Which theory, Unilineal Evolution or Historical Particularism, provides a more accurate depiction of the societies examined in class?”</a:t>
            </a:r>
            <a:endParaRPr sz="3200">
              <a:solidFill>
                <a:srgbClr val="1E5C96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en-US"/>
            </a:b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537</Words>
  <Application>Microsoft Office PowerPoint</Application>
  <PresentationFormat>Widescreen</PresentationFormat>
  <Paragraphs>74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Garamond</vt:lpstr>
      <vt:lpstr>Arial</vt:lpstr>
      <vt:lpstr>Play</vt:lpstr>
      <vt:lpstr>Algerian</vt:lpstr>
      <vt:lpstr>Courier New</vt:lpstr>
      <vt:lpstr>office theme</vt:lpstr>
      <vt:lpstr>How to "Do" History</vt:lpstr>
      <vt:lpstr>History follows the Scientific Method</vt:lpstr>
      <vt:lpstr>Evidence or Data comes from.........</vt:lpstr>
      <vt:lpstr>Archaeology</vt:lpstr>
      <vt:lpstr>Artifacts</vt:lpstr>
      <vt:lpstr>Ethnoarchaeology: Attempts to gain insight into the past through the study of contemporary people and looking for commonalities, or a "Middle Range"</vt:lpstr>
      <vt:lpstr>Archaeology as Anthropology</vt:lpstr>
      <vt:lpstr>CER – Claim Evidence Reasoning Assignment</vt:lpstr>
      <vt:lpstr>CER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Brenna Spray -MDP-</cp:lastModifiedBy>
  <cp:revision>1</cp:revision>
  <dcterms:created xsi:type="dcterms:W3CDTF">2025-06-27T18:42:09Z</dcterms:created>
  <dcterms:modified xsi:type="dcterms:W3CDTF">2025-12-05T18:35:17Z</dcterms:modified>
</cp:coreProperties>
</file>