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3d406315c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3d406315c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6b398af2e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6b398af2e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6b3d426b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6b3d426b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b398af2e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6b398af2e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6a9663138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6a9663138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6b398af2e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6b398af2e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6a9663138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6a9663138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6b398af2e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6b398af2e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3d406315c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3d406315c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3d406315c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3d406315c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6a966313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6a966313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6b398af2e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6b398af2e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3d406315c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3d406315c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3d406315c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3d406315c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6b398af2e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6b398af2e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3d406315c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3d406315c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6b398af2e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6b398af2e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3d406315c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3d406315c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3d406315c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3d406315c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3d406315c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3d406315c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3d406315c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3d406315c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6a9663138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6a9663138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3d406315c1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3d406315c1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3d406315c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3d406315c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6a9663138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6a9663138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6a9663138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6a9663138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6b398af2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6b398af2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6a9663138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6a9663138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6a9663138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6a9663138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mht.maryland.gov/Pages/archaeology/archaeology-mdfind.asp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11.png"/><Relationship Id="rId7" Type="http://schemas.openxmlformats.org/officeDocument/2006/relationships/image" Target="../media/image10.jpg"/><Relationship Id="rId8"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15C"/>
            </a:gs>
          </a:gsLst>
          <a:lin ang="5400012" scaled="0"/>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House on Mango Street by Sandra Cisneros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From Trowels To Teaching</a:t>
            </a:r>
            <a:endParaRPr/>
          </a:p>
          <a:p>
            <a:pPr indent="0" lvl="0" marL="0" rtl="0" algn="ctr">
              <a:spcBef>
                <a:spcPts val="0"/>
              </a:spcBef>
              <a:spcAft>
                <a:spcPts val="0"/>
              </a:spcAft>
              <a:buNone/>
            </a:pP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Learning Activities!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Importance of Artifacts</a:t>
            </a:r>
            <a:endParaRPr/>
          </a:p>
        </p:txBody>
      </p:sp>
      <p:sp>
        <p:nvSpPr>
          <p:cNvPr id="129" name="Google Shape;129;p2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b="1" sz="2000">
              <a:solidFill>
                <a:schemeClr val="dk1"/>
              </a:solidFill>
            </a:endParaRPr>
          </a:p>
          <a:p>
            <a:pPr indent="0" lvl="0" marL="0" rtl="0" algn="l">
              <a:spcBef>
                <a:spcPts val="1200"/>
              </a:spcBef>
              <a:spcAft>
                <a:spcPts val="0"/>
              </a:spcAft>
              <a:buNone/>
            </a:pPr>
            <a:r>
              <a:rPr b="1" lang="en" sz="2000">
                <a:solidFill>
                  <a:schemeClr val="dk1"/>
                </a:solidFill>
                <a:highlight>
                  <a:srgbClr val="FFFF00"/>
                </a:highlight>
              </a:rPr>
              <a:t>Artifacts </a:t>
            </a:r>
            <a:r>
              <a:rPr b="1" lang="en" sz="2000">
                <a:solidFill>
                  <a:schemeClr val="dk1"/>
                </a:solidFill>
              </a:rPr>
              <a:t>are objects that tell archaeologists how people lived. </a:t>
            </a:r>
            <a:endParaRPr b="1" sz="2000">
              <a:solidFill>
                <a:schemeClr val="dk1"/>
              </a:solidFill>
            </a:endParaRPr>
          </a:p>
          <a:p>
            <a:pPr indent="0" lvl="0" marL="0" rtl="0" algn="l">
              <a:spcBef>
                <a:spcPts val="1200"/>
              </a:spcBef>
              <a:spcAft>
                <a:spcPts val="0"/>
              </a:spcAft>
              <a:buNone/>
            </a:pPr>
            <a:r>
              <a:rPr b="1" lang="en" sz="2000">
                <a:solidFill>
                  <a:schemeClr val="dk1"/>
                </a:solidFill>
              </a:rPr>
              <a:t>The home that you live in and the items that you have within your home can also be viewed as </a:t>
            </a:r>
            <a:r>
              <a:rPr b="1" lang="en" sz="2000">
                <a:solidFill>
                  <a:schemeClr val="dk1"/>
                </a:solidFill>
                <a:highlight>
                  <a:srgbClr val="FFFF00"/>
                </a:highlight>
              </a:rPr>
              <a:t>artifacts.</a:t>
            </a:r>
            <a:r>
              <a:rPr b="1" lang="en" sz="2000">
                <a:solidFill>
                  <a:schemeClr val="dk1"/>
                </a:solidFill>
              </a:rPr>
              <a:t> </a:t>
            </a:r>
            <a:endParaRPr b="1" sz="2000">
              <a:solidFill>
                <a:schemeClr val="dk1"/>
              </a:solidFill>
            </a:endParaRPr>
          </a:p>
          <a:p>
            <a:pPr indent="0" lvl="0" marL="0" rtl="0" algn="l">
              <a:spcBef>
                <a:spcPts val="1200"/>
              </a:spcBef>
              <a:spcAft>
                <a:spcPts val="1200"/>
              </a:spcAft>
              <a:buClr>
                <a:schemeClr val="dk1"/>
              </a:buClr>
              <a:buSzPts val="1100"/>
              <a:buFont typeface="Arial"/>
              <a:buNone/>
            </a:pPr>
            <a:r>
              <a:t/>
            </a:r>
            <a:endParaRPr b="1" sz="2000">
              <a:solidFill>
                <a:schemeClr val="dk1"/>
              </a:solidFill>
            </a:endParaRPr>
          </a:p>
        </p:txBody>
      </p:sp>
      <p:sp>
        <p:nvSpPr>
          <p:cNvPr id="130" name="Google Shape;130;p2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solidFill>
                  <a:schemeClr val="dk1"/>
                </a:solidFill>
              </a:rPr>
              <a:t>Artifacts can be found in many different ways. (Examples: Clothing, kitchen dishes, and buildings) </a:t>
            </a:r>
            <a:endParaRPr b="1" sz="1800">
              <a:solidFill>
                <a:schemeClr val="dk1"/>
              </a:solidFill>
            </a:endParaRPr>
          </a:p>
          <a:p>
            <a:pPr indent="0" lvl="0" marL="0" rtl="0" algn="l">
              <a:spcBef>
                <a:spcPts val="1200"/>
              </a:spcBef>
              <a:spcAft>
                <a:spcPts val="1200"/>
              </a:spcAft>
              <a:buClr>
                <a:schemeClr val="dk1"/>
              </a:buClr>
              <a:buSzPts val="1100"/>
              <a:buFont typeface="Arial"/>
              <a:buNone/>
            </a:pPr>
            <a:r>
              <a:t/>
            </a:r>
            <a:endParaRPr sz="1800"/>
          </a:p>
        </p:txBody>
      </p:sp>
      <p:pic>
        <p:nvPicPr>
          <p:cNvPr descr="Royalty-Free photo: Assorted-style apparel lot | PickPik" id="131" name="Google Shape;131;p23"/>
          <p:cNvPicPr preferRelativeResize="0"/>
          <p:nvPr/>
        </p:nvPicPr>
        <p:blipFill>
          <a:blip r:embed="rId3">
            <a:alphaModFix/>
          </a:blip>
          <a:stretch>
            <a:fillRect/>
          </a:stretch>
        </p:blipFill>
        <p:spPr>
          <a:xfrm>
            <a:off x="5772694" y="3640908"/>
            <a:ext cx="2119300" cy="1428742"/>
          </a:xfrm>
          <a:prstGeom prst="rect">
            <a:avLst/>
          </a:prstGeom>
          <a:noFill/>
          <a:ln>
            <a:noFill/>
          </a:ln>
        </p:spPr>
      </p:pic>
      <p:pic>
        <p:nvPicPr>
          <p:cNvPr descr="Free Images : dish, food, saucer, ceramic, kitchen, coffee cup ..." id="132" name="Google Shape;132;p23"/>
          <p:cNvPicPr preferRelativeResize="0"/>
          <p:nvPr/>
        </p:nvPicPr>
        <p:blipFill>
          <a:blip r:embed="rId4">
            <a:alphaModFix/>
          </a:blip>
          <a:stretch>
            <a:fillRect/>
          </a:stretch>
        </p:blipFill>
        <p:spPr>
          <a:xfrm>
            <a:off x="7057126" y="2146300"/>
            <a:ext cx="1922790" cy="1281551"/>
          </a:xfrm>
          <a:prstGeom prst="rect">
            <a:avLst/>
          </a:prstGeom>
          <a:noFill/>
          <a:ln>
            <a:noFill/>
          </a:ln>
        </p:spPr>
      </p:pic>
      <p:pic>
        <p:nvPicPr>
          <p:cNvPr id="133" name="Google Shape;133;p23"/>
          <p:cNvPicPr preferRelativeResize="0"/>
          <p:nvPr/>
        </p:nvPicPr>
        <p:blipFill>
          <a:blip r:embed="rId5">
            <a:alphaModFix/>
          </a:blip>
          <a:stretch>
            <a:fillRect/>
          </a:stretch>
        </p:blipFill>
        <p:spPr>
          <a:xfrm>
            <a:off x="5080425" y="2492425"/>
            <a:ext cx="1741350" cy="1281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I Found an Old Artifact! Now What?</a:t>
            </a:r>
            <a:endParaRPr/>
          </a:p>
        </p:txBody>
      </p:sp>
      <p:sp>
        <p:nvSpPr>
          <p:cNvPr id="139" name="Google Shape;139;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solidFill>
                  <a:schemeClr val="dk1"/>
                </a:solidFill>
              </a:rPr>
              <a:t>Step 1: Leave it where you found it!</a:t>
            </a:r>
            <a:endParaRPr b="1" sz="2000">
              <a:solidFill>
                <a:schemeClr val="dk1"/>
              </a:solidFill>
            </a:endParaRPr>
          </a:p>
          <a:p>
            <a:pPr indent="0" lvl="0" marL="0" rtl="0" algn="l">
              <a:spcBef>
                <a:spcPts val="1200"/>
              </a:spcBef>
              <a:spcAft>
                <a:spcPts val="0"/>
              </a:spcAft>
              <a:buNone/>
            </a:pPr>
            <a:r>
              <a:t/>
            </a:r>
            <a:endParaRPr b="1" sz="2000">
              <a:solidFill>
                <a:schemeClr val="dk1"/>
              </a:solidFill>
            </a:endParaRPr>
          </a:p>
          <a:p>
            <a:pPr indent="0" lvl="0" marL="0" rtl="0" algn="l">
              <a:spcBef>
                <a:spcPts val="1200"/>
              </a:spcBef>
              <a:spcAft>
                <a:spcPts val="0"/>
              </a:spcAft>
              <a:buNone/>
            </a:pPr>
            <a:r>
              <a:rPr b="1" lang="en" sz="2000">
                <a:solidFill>
                  <a:schemeClr val="dk1"/>
                </a:solidFill>
              </a:rPr>
              <a:t>Step 2:Download the phone app </a:t>
            </a:r>
            <a:r>
              <a:rPr b="1" lang="en" sz="2000" u="sng">
                <a:solidFill>
                  <a:schemeClr val="hlink"/>
                </a:solidFill>
                <a:hlinkClick r:id="rId3"/>
              </a:rPr>
              <a:t>MDFind </a:t>
            </a:r>
            <a:r>
              <a:rPr b="1" lang="en" sz="2000">
                <a:solidFill>
                  <a:schemeClr val="dk1"/>
                </a:solidFill>
              </a:rPr>
              <a:t>so that you can fill out important information for </a:t>
            </a:r>
            <a:r>
              <a:rPr b="1" lang="en" sz="2000">
                <a:solidFill>
                  <a:schemeClr val="dk1"/>
                </a:solidFill>
              </a:rPr>
              <a:t>archaeologists to review what you found!</a:t>
            </a:r>
            <a:endParaRPr b="1" sz="2000">
              <a:solidFill>
                <a:schemeClr val="dk1"/>
              </a:solidFill>
            </a:endParaRPr>
          </a:p>
          <a:p>
            <a:pPr indent="0" lvl="0" marL="0" rtl="0" algn="l">
              <a:spcBef>
                <a:spcPts val="1200"/>
              </a:spcBef>
              <a:spcAft>
                <a:spcPts val="0"/>
              </a:spcAft>
              <a:buNone/>
            </a:pPr>
            <a:r>
              <a:rPr b="1" lang="en" sz="2000">
                <a:solidFill>
                  <a:schemeClr val="dk1"/>
                </a:solidFill>
              </a:rPr>
              <a:t> </a:t>
            </a:r>
            <a:endParaRPr b="1" sz="2000">
              <a:solidFill>
                <a:schemeClr val="dk1"/>
              </a:solidFill>
            </a:endParaRPr>
          </a:p>
          <a:p>
            <a:pPr indent="0" lvl="0" marL="0" rtl="0" algn="l">
              <a:spcBef>
                <a:spcPts val="1200"/>
              </a:spcBef>
              <a:spcAft>
                <a:spcPts val="1200"/>
              </a:spcAft>
              <a:buClr>
                <a:schemeClr val="dk1"/>
              </a:buClr>
              <a:buSzPts val="1100"/>
              <a:buFont typeface="Arial"/>
              <a:buNone/>
            </a:pPr>
            <a:r>
              <a:t/>
            </a:r>
            <a:endParaRPr b="1" sz="2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Artifacts within The House on Mango Street </a:t>
            </a:r>
            <a:endParaRPr/>
          </a:p>
        </p:txBody>
      </p:sp>
      <p:sp>
        <p:nvSpPr>
          <p:cNvPr id="145" name="Google Shape;145;p2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2000">
              <a:solidFill>
                <a:schemeClr val="dk1"/>
              </a:solidFill>
            </a:endParaRPr>
          </a:p>
          <a:p>
            <a:pPr indent="0" lvl="0" marL="0" rtl="0" algn="l">
              <a:spcBef>
                <a:spcPts val="1200"/>
              </a:spcBef>
              <a:spcAft>
                <a:spcPts val="0"/>
              </a:spcAft>
              <a:buNone/>
            </a:pPr>
            <a:r>
              <a:t/>
            </a:r>
            <a:endParaRPr b="1" sz="2000">
              <a:solidFill>
                <a:schemeClr val="dk1"/>
              </a:solidFill>
            </a:endParaRPr>
          </a:p>
          <a:p>
            <a:pPr indent="0" lvl="0" marL="0" rtl="0" algn="l">
              <a:spcBef>
                <a:spcPts val="1200"/>
              </a:spcBef>
              <a:spcAft>
                <a:spcPts val="1200"/>
              </a:spcAft>
              <a:buNone/>
            </a:pPr>
            <a:r>
              <a:rPr b="1" lang="en" sz="2000">
                <a:solidFill>
                  <a:schemeClr val="dk1"/>
                </a:solidFill>
              </a:rPr>
              <a:t>As we read The House on Mango Street, let’s be on the lookout for artifacts and why they are important. </a:t>
            </a:r>
            <a:endParaRPr b="1" sz="2000">
              <a:solidFill>
                <a:schemeClr val="dk1"/>
              </a:solidFill>
            </a:endParaRPr>
          </a:p>
        </p:txBody>
      </p:sp>
      <p:sp>
        <p:nvSpPr>
          <p:cNvPr id="146" name="Google Shape;146;p2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800"/>
          </a:p>
        </p:txBody>
      </p:sp>
      <p:pic>
        <p:nvPicPr>
          <p:cNvPr id="147" name="Google Shape;147;p25"/>
          <p:cNvPicPr preferRelativeResize="0"/>
          <p:nvPr/>
        </p:nvPicPr>
        <p:blipFill>
          <a:blip r:embed="rId3">
            <a:alphaModFix/>
          </a:blip>
          <a:stretch>
            <a:fillRect/>
          </a:stretch>
        </p:blipFill>
        <p:spPr>
          <a:xfrm>
            <a:off x="4832400" y="1152475"/>
            <a:ext cx="3999900" cy="341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00"/>
              <a:t>Let’s Practice Looking for Artifacts! </a:t>
            </a:r>
            <a:endParaRPr sz="3100"/>
          </a:p>
        </p:txBody>
      </p:sp>
      <p:sp>
        <p:nvSpPr>
          <p:cNvPr id="153" name="Google Shape;153;p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300"/>
              <a:t>Line 1-They always told us that one day we would move into a house, a real house that would be ours for always so we wouldn't have to move each year. And our house would have running water and pipes that worked.</a:t>
            </a:r>
            <a:endParaRPr sz="2300"/>
          </a:p>
        </p:txBody>
      </p:sp>
      <p:sp>
        <p:nvSpPr>
          <p:cNvPr id="154" name="Google Shape;154;p2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dk1"/>
                </a:solidFill>
              </a:rPr>
              <a:t>What artifacts (items) did we discover from this opening line? </a:t>
            </a:r>
            <a:endParaRPr sz="2400">
              <a:solidFill>
                <a:schemeClr val="dk1"/>
              </a:solidFill>
            </a:endParaRPr>
          </a:p>
          <a:p>
            <a:pPr indent="0" lvl="0" marL="0" rtl="0" algn="l">
              <a:spcBef>
                <a:spcPts val="1200"/>
              </a:spcBef>
              <a:spcAft>
                <a:spcPts val="1200"/>
              </a:spcAft>
              <a:buNone/>
            </a:pPr>
            <a:r>
              <a:rPr lang="en" sz="2400">
                <a:solidFill>
                  <a:schemeClr val="dk1"/>
                </a:solidFill>
              </a:rPr>
              <a:t>What are you able to notice that stands out to you? </a:t>
            </a:r>
            <a:endParaRPr sz="24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00"/>
              <a:t>Let’s Practice Looking for Artifacts! </a:t>
            </a:r>
            <a:endParaRPr sz="3100"/>
          </a:p>
        </p:txBody>
      </p:sp>
      <p:sp>
        <p:nvSpPr>
          <p:cNvPr id="160" name="Google Shape;160;p2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300"/>
              <a:t>Line 1-They always told us that one day </a:t>
            </a:r>
            <a:r>
              <a:rPr lang="en" sz="2300">
                <a:highlight>
                  <a:srgbClr val="FFFF00"/>
                </a:highlight>
              </a:rPr>
              <a:t>we would move into a house, a real house </a:t>
            </a:r>
            <a:r>
              <a:rPr lang="en" sz="2300">
                <a:highlight>
                  <a:schemeClr val="lt1"/>
                </a:highlight>
              </a:rPr>
              <a:t>that would be ours for always</a:t>
            </a:r>
            <a:r>
              <a:rPr lang="en" sz="2300">
                <a:highlight>
                  <a:srgbClr val="FFFF00"/>
                </a:highlight>
              </a:rPr>
              <a:t> so we wouldn't have to move each year. </a:t>
            </a:r>
            <a:r>
              <a:rPr lang="en" sz="2300"/>
              <a:t>And </a:t>
            </a:r>
            <a:r>
              <a:rPr lang="en" sz="2300">
                <a:highlight>
                  <a:srgbClr val="00FF00"/>
                </a:highlight>
              </a:rPr>
              <a:t>our house would have running water and pipes that worked.</a:t>
            </a:r>
            <a:endParaRPr sz="2300">
              <a:highlight>
                <a:srgbClr val="00FF00"/>
              </a:highlight>
            </a:endParaRPr>
          </a:p>
        </p:txBody>
      </p:sp>
      <p:sp>
        <p:nvSpPr>
          <p:cNvPr id="161" name="Google Shape;161;p2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dk1"/>
                </a:solidFill>
              </a:rPr>
              <a:t>What artifacts (items) did we discover from this opening line? </a:t>
            </a:r>
            <a:endParaRPr sz="2400">
              <a:solidFill>
                <a:schemeClr val="dk1"/>
              </a:solidFill>
            </a:endParaRPr>
          </a:p>
          <a:p>
            <a:pPr indent="0" lvl="0" marL="0" rtl="0" algn="l">
              <a:spcBef>
                <a:spcPts val="1200"/>
              </a:spcBef>
              <a:spcAft>
                <a:spcPts val="0"/>
              </a:spcAft>
              <a:buNone/>
            </a:pPr>
            <a:r>
              <a:rPr lang="en" sz="2400">
                <a:solidFill>
                  <a:schemeClr val="dk1"/>
                </a:solidFill>
              </a:rPr>
              <a:t>What are you able to notice that stands out to you? </a:t>
            </a:r>
            <a:endParaRPr sz="2400">
              <a:solidFill>
                <a:schemeClr val="dk1"/>
              </a:solidFill>
            </a:endParaRPr>
          </a:p>
          <a:p>
            <a:pPr indent="0" lvl="0" marL="0" rtl="0" algn="l">
              <a:spcBef>
                <a:spcPts val="1200"/>
              </a:spcBef>
              <a:spcAft>
                <a:spcPts val="1200"/>
              </a:spcAft>
              <a:buNone/>
            </a:pPr>
            <a:r>
              <a:t/>
            </a:r>
            <a:endParaRPr sz="24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399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720"/>
              <a:t>Line 2- What are we learning about the house that Esperanza lives in with her family? </a:t>
            </a:r>
            <a:endParaRPr sz="1720"/>
          </a:p>
        </p:txBody>
      </p:sp>
      <p:sp>
        <p:nvSpPr>
          <p:cNvPr id="167" name="Google Shape;167;p2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1200"/>
              </a:spcAft>
              <a:buNone/>
            </a:pPr>
            <a:r>
              <a:rPr lang="en" sz="2600"/>
              <a:t>But the house on Mango Street is not the way they told it at all. It's small and red with tight steps in front and windows so small you'd think they were holding their breath. Bricks are crumbling in places, and the front door is so swollen you have to push hard to get in. There is no front yard, only four little elms the city planted by the curb. </a:t>
            </a:r>
            <a:endParaRPr sz="2600"/>
          </a:p>
        </p:txBody>
      </p:sp>
      <p:sp>
        <p:nvSpPr>
          <p:cNvPr id="168" name="Google Shape;168;p2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sz="2300"/>
              <a:t>Draw a picture of the house that Esperanza describes in this passage. </a:t>
            </a:r>
            <a:endParaRPr sz="2300"/>
          </a:p>
          <a:p>
            <a:pPr indent="0" lvl="0" marL="0" rtl="0" algn="l">
              <a:spcBef>
                <a:spcPts val="1200"/>
              </a:spcBef>
              <a:spcAft>
                <a:spcPts val="0"/>
              </a:spcAft>
              <a:buNone/>
            </a:pPr>
            <a:r>
              <a:rPr lang="en" sz="2300"/>
              <a:t>What is something that stands out to you about her house?</a:t>
            </a:r>
            <a:endParaRPr sz="2300"/>
          </a:p>
          <a:p>
            <a:pPr indent="0" lvl="0" marL="0" rtl="0" algn="l">
              <a:spcBef>
                <a:spcPts val="1200"/>
              </a:spcBef>
              <a:spcAft>
                <a:spcPts val="0"/>
              </a:spcAft>
              <a:buNone/>
            </a:pPr>
            <a:r>
              <a:rPr lang="en" sz="2300"/>
              <a:t>What artifacts did you find from this reading passage?</a:t>
            </a:r>
            <a:endParaRPr sz="2300"/>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399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720"/>
              <a:t>Line 2- What are we learning about the house that Esperanza lives in with her family? </a:t>
            </a:r>
            <a:endParaRPr sz="1720"/>
          </a:p>
        </p:txBody>
      </p:sp>
      <p:sp>
        <p:nvSpPr>
          <p:cNvPr id="174" name="Google Shape;174;p2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1200"/>
              </a:spcAft>
              <a:buNone/>
            </a:pPr>
            <a:r>
              <a:rPr lang="en" sz="2600"/>
              <a:t>But </a:t>
            </a:r>
            <a:r>
              <a:rPr lang="en" sz="2600">
                <a:highlight>
                  <a:srgbClr val="FFFF00"/>
                </a:highlight>
              </a:rPr>
              <a:t>the house on Mango Street</a:t>
            </a:r>
            <a:r>
              <a:rPr lang="en" sz="2600"/>
              <a:t> is not the way they told it at all. </a:t>
            </a:r>
            <a:r>
              <a:rPr lang="en" sz="2600">
                <a:highlight>
                  <a:srgbClr val="FFFF00"/>
                </a:highlight>
              </a:rPr>
              <a:t>It's small and red with tight steps in front</a:t>
            </a:r>
            <a:r>
              <a:rPr lang="en" sz="2600"/>
              <a:t> and </a:t>
            </a:r>
            <a:r>
              <a:rPr lang="en" sz="2600">
                <a:highlight>
                  <a:srgbClr val="00FFFF"/>
                </a:highlight>
              </a:rPr>
              <a:t>windows so small </a:t>
            </a:r>
            <a:r>
              <a:rPr lang="en" sz="2600"/>
              <a:t>you'd think they were holding their breath. </a:t>
            </a:r>
            <a:r>
              <a:rPr lang="en" sz="2600">
                <a:highlight>
                  <a:srgbClr val="F6B26B"/>
                </a:highlight>
              </a:rPr>
              <a:t>Bricks are crumbling in places,</a:t>
            </a:r>
            <a:r>
              <a:rPr lang="en" sz="2600"/>
              <a:t> and the </a:t>
            </a:r>
            <a:r>
              <a:rPr lang="en" sz="2600">
                <a:highlight>
                  <a:srgbClr val="EA9999"/>
                </a:highlight>
              </a:rPr>
              <a:t>front door is so swollen</a:t>
            </a:r>
            <a:r>
              <a:rPr lang="en" sz="2600"/>
              <a:t> you have to push hard to get in. </a:t>
            </a:r>
            <a:r>
              <a:rPr lang="en" sz="2600">
                <a:highlight>
                  <a:srgbClr val="00FF00"/>
                </a:highlight>
              </a:rPr>
              <a:t>There is no front yard</a:t>
            </a:r>
            <a:r>
              <a:rPr lang="en" sz="2600"/>
              <a:t>, o</a:t>
            </a:r>
            <a:r>
              <a:rPr lang="en" sz="2600">
                <a:highlight>
                  <a:srgbClr val="00FF00"/>
                </a:highlight>
              </a:rPr>
              <a:t>nly four little elms the city planted by the curb. </a:t>
            </a:r>
            <a:endParaRPr sz="2600">
              <a:highlight>
                <a:srgbClr val="00FF00"/>
              </a:highlight>
            </a:endParaRPr>
          </a:p>
        </p:txBody>
      </p:sp>
      <p:sp>
        <p:nvSpPr>
          <p:cNvPr id="175" name="Google Shape;175;p2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sz="2300"/>
              <a:t>Draw a picture of the house that Esperanza describes in this passage. </a:t>
            </a:r>
            <a:endParaRPr sz="2300"/>
          </a:p>
          <a:p>
            <a:pPr indent="0" lvl="0" marL="0" rtl="0" algn="l">
              <a:spcBef>
                <a:spcPts val="1200"/>
              </a:spcBef>
              <a:spcAft>
                <a:spcPts val="0"/>
              </a:spcAft>
              <a:buNone/>
            </a:pPr>
            <a:r>
              <a:rPr lang="en" sz="2300"/>
              <a:t>What is something that stands out to you about her house?</a:t>
            </a:r>
            <a:endParaRPr sz="2300"/>
          </a:p>
          <a:p>
            <a:pPr indent="0" lvl="0" marL="0" rtl="0" algn="l">
              <a:spcBef>
                <a:spcPts val="1200"/>
              </a:spcBef>
              <a:spcAft>
                <a:spcPts val="0"/>
              </a:spcAft>
              <a:buNone/>
            </a:pPr>
            <a:r>
              <a:rPr lang="en" sz="2300"/>
              <a:t>What artifacts did you find from this reading passage?</a:t>
            </a:r>
            <a:endParaRPr sz="2300"/>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79" name="Shape 179"/>
        <p:cNvGrpSpPr/>
        <p:nvPr/>
      </p:nvGrpSpPr>
      <p:grpSpPr>
        <a:xfrm>
          <a:off x="0" y="0"/>
          <a:ext cx="0" cy="0"/>
          <a:chOff x="0" y="0"/>
          <a:chExt cx="0" cy="0"/>
        </a:xfrm>
      </p:grpSpPr>
      <p:sp>
        <p:nvSpPr>
          <p:cNvPr id="180" name="Google Shape;18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620"/>
              <a:t>Line 2- After reading this passage, draw an image in connection to what is being shared.</a:t>
            </a:r>
            <a:endParaRPr sz="1620"/>
          </a:p>
        </p:txBody>
      </p:sp>
      <p:sp>
        <p:nvSpPr>
          <p:cNvPr id="181" name="Google Shape;181;p3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a:highlight>
                  <a:srgbClr val="00FF00"/>
                </a:highlight>
              </a:rPr>
              <a:t>Out back is a small garage</a:t>
            </a:r>
            <a:r>
              <a:rPr lang="en" sz="2500"/>
              <a:t> for the car we don't own yet and </a:t>
            </a:r>
            <a:r>
              <a:rPr lang="en" sz="2500">
                <a:highlight>
                  <a:srgbClr val="00FFFF"/>
                </a:highlight>
              </a:rPr>
              <a:t>a small yard that looks smaller between the two buildings on either side. </a:t>
            </a:r>
            <a:endParaRPr sz="2500">
              <a:highlight>
                <a:srgbClr val="00FFFF"/>
              </a:highlight>
            </a:endParaRPr>
          </a:p>
        </p:txBody>
      </p:sp>
      <p:sp>
        <p:nvSpPr>
          <p:cNvPr id="182" name="Google Shape;182;p3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t>Think- Pair-Share</a:t>
            </a:r>
            <a:endParaRPr/>
          </a:p>
          <a:p>
            <a:pPr indent="0" lvl="0" marL="0" rtl="0" algn="l">
              <a:spcBef>
                <a:spcPts val="1200"/>
              </a:spcBef>
              <a:spcAft>
                <a:spcPts val="0"/>
              </a:spcAft>
              <a:buNone/>
            </a:pPr>
            <a:r>
              <a:rPr lang="en"/>
              <a:t>Why do you think Esperanza is sharing these details  with us about her home?</a:t>
            </a:r>
            <a:endParaRPr/>
          </a:p>
          <a:p>
            <a:pPr indent="0" lvl="0" marL="0" rtl="0" algn="l">
              <a:spcBef>
                <a:spcPts val="1200"/>
              </a:spcBef>
              <a:spcAft>
                <a:spcPts val="0"/>
              </a:spcAft>
              <a:buNone/>
            </a:pPr>
            <a:r>
              <a:rPr lang="en"/>
              <a:t>Does Esperanza have a </a:t>
            </a:r>
            <a:r>
              <a:rPr lang="en"/>
              <a:t>positive</a:t>
            </a:r>
            <a:r>
              <a:rPr lang="en"/>
              <a:t> or negative viewpoint of her home?</a:t>
            </a:r>
            <a:endParaRPr/>
          </a:p>
          <a:p>
            <a:pPr indent="0" lvl="0" marL="0" rtl="0" algn="l">
              <a:spcBef>
                <a:spcPts val="1200"/>
              </a:spcBef>
              <a:spcAft>
                <a:spcPts val="0"/>
              </a:spcAft>
              <a:buNone/>
            </a:pPr>
            <a:r>
              <a:rPr lang="en"/>
              <a:t>What is the impact of her home being </a:t>
            </a:r>
            <a:r>
              <a:rPr lang="en"/>
              <a:t>surrounded</a:t>
            </a:r>
            <a:r>
              <a:rPr lang="en"/>
              <a:t> by two buildings? </a:t>
            </a:r>
            <a:endParaRPr/>
          </a:p>
          <a:p>
            <a:pPr indent="0" lvl="0" marL="0" rtl="0" algn="l">
              <a:spcBef>
                <a:spcPts val="1200"/>
              </a:spcBef>
              <a:spcAft>
                <a:spcPts val="1200"/>
              </a:spcAft>
              <a:buNone/>
            </a:pPr>
            <a:r>
              <a:rPr lang="en"/>
              <a:t>What artifacts did you find from this reading passage?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86" name="Shape 186"/>
        <p:cNvGrpSpPr/>
        <p:nvPr/>
      </p:nvGrpSpPr>
      <p:grpSpPr>
        <a:xfrm>
          <a:off x="0" y="0"/>
          <a:ext cx="0" cy="0"/>
          <a:chOff x="0" y="0"/>
          <a:chExt cx="0" cy="0"/>
        </a:xfrm>
      </p:grpSpPr>
      <p:sp>
        <p:nvSpPr>
          <p:cNvPr id="187" name="Google Shape;18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920"/>
              <a:t>Line 2- Draw a layout of this description that Esperanza shares with us. </a:t>
            </a:r>
            <a:endParaRPr sz="1920"/>
          </a:p>
        </p:txBody>
      </p:sp>
      <p:sp>
        <p:nvSpPr>
          <p:cNvPr id="188" name="Google Shape;188;p3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300"/>
              <a:t>There are stairs in our house, but they're ordinary hallway stairs, and the house has only one washroom. Everybody has to share a bedroom—Mama and Papa, Carlos and Kiki, me and Nenny. </a:t>
            </a:r>
            <a:endParaRPr sz="2300"/>
          </a:p>
        </p:txBody>
      </p:sp>
      <p:sp>
        <p:nvSpPr>
          <p:cNvPr id="189" name="Google Shape;189;p3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Think- Pair- Share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What are you </a:t>
            </a:r>
            <a:r>
              <a:rPr lang="en"/>
              <a:t>learning</a:t>
            </a:r>
            <a:r>
              <a:rPr lang="en"/>
              <a:t> about the house that Esperanza lives in with her family?</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What is the impact of this unique living situation? What are you learning about from this family situation? </a:t>
            </a:r>
            <a:endParaRPr/>
          </a:p>
          <a:p>
            <a:pPr indent="0" lvl="0" marL="0" rtl="0" algn="l">
              <a:spcBef>
                <a:spcPts val="1200"/>
              </a:spcBef>
              <a:spcAft>
                <a:spcPts val="1200"/>
              </a:spcAft>
              <a:buClr>
                <a:schemeClr val="dk1"/>
              </a:buClr>
              <a:buSzPts val="1100"/>
              <a:buFont typeface="Arial"/>
              <a:buNone/>
            </a:pPr>
            <a:r>
              <a:rPr lang="en"/>
              <a:t>What artifacts did you find from this reading passage?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2BC81"/>
            </a:gs>
          </a:gsLst>
          <a:lin ang="5400012" scaled="0"/>
        </a:gra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Learning Standards and Objectives</a:t>
            </a:r>
            <a:endParaRPr/>
          </a:p>
        </p:txBody>
      </p:sp>
      <p:sp>
        <p:nvSpPr>
          <p:cNvPr id="61" name="Google Shape;61;p1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R</a:t>
            </a:r>
            <a:r>
              <a:rPr lang="en" sz="1700"/>
              <a:t>L.8.1 Cite the textual evidence that most strongly supports an analysis of what the text says explicitly as well as inferences drawn from the text. </a:t>
            </a:r>
            <a:endParaRPr sz="1700"/>
          </a:p>
          <a:p>
            <a:pPr indent="0" lvl="0" marL="0" rtl="0" algn="l">
              <a:spcBef>
                <a:spcPts val="1200"/>
              </a:spcBef>
              <a:spcAft>
                <a:spcPts val="0"/>
              </a:spcAft>
              <a:buNone/>
            </a:pPr>
            <a:r>
              <a:t/>
            </a:r>
            <a:endParaRPr sz="1700"/>
          </a:p>
          <a:p>
            <a:pPr indent="0" lvl="0" marL="0" rtl="0" algn="l">
              <a:spcBef>
                <a:spcPts val="1200"/>
              </a:spcBef>
              <a:spcAft>
                <a:spcPts val="1200"/>
              </a:spcAft>
              <a:buNone/>
            </a:pPr>
            <a:r>
              <a:rPr lang="en" sz="1700"/>
              <a:t>RI.8.6 Determine an author's point of view or purpose in a text and analyze how the author acknowledges and responds to conflicting evidence or viewpoints.  </a:t>
            </a:r>
            <a:endParaRPr sz="1700"/>
          </a:p>
        </p:txBody>
      </p:sp>
      <p:sp>
        <p:nvSpPr>
          <p:cNvPr id="62" name="Google Shape;62;p1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Students will be able analyze the </a:t>
            </a:r>
            <a:r>
              <a:rPr lang="en" sz="1600"/>
              <a:t>main character Esperanza and how she comes to interpret the meaning of home in her own words. </a:t>
            </a:r>
            <a:endParaRPr sz="1600"/>
          </a:p>
          <a:p>
            <a:pPr indent="0" lvl="0" marL="0" rtl="0" algn="l">
              <a:spcBef>
                <a:spcPts val="1200"/>
              </a:spcBef>
              <a:spcAft>
                <a:spcPts val="0"/>
              </a:spcAft>
              <a:buNone/>
            </a:pPr>
            <a:r>
              <a:t/>
            </a:r>
            <a:endParaRPr sz="1600"/>
          </a:p>
          <a:p>
            <a:pPr indent="0" lvl="0" marL="0" rtl="0" algn="l">
              <a:spcBef>
                <a:spcPts val="1200"/>
              </a:spcBef>
              <a:spcAft>
                <a:spcPts val="1200"/>
              </a:spcAft>
              <a:buNone/>
            </a:pPr>
            <a:r>
              <a:rPr lang="en" sz="1600"/>
              <a:t>Students will be able to to explore and </a:t>
            </a:r>
            <a:r>
              <a:rPr lang="en" sz="1600"/>
              <a:t>analyze</a:t>
            </a:r>
            <a:r>
              <a:rPr lang="en" sz="1600"/>
              <a:t> the message that Sandra Cisneros is sharing about the meaning of home through various characters that take part in this excerpt. </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93" name="Shape 193"/>
        <p:cNvGrpSpPr/>
        <p:nvPr/>
      </p:nvGrpSpPr>
      <p:grpSpPr>
        <a:xfrm>
          <a:off x="0" y="0"/>
          <a:ext cx="0" cy="0"/>
          <a:chOff x="0" y="0"/>
          <a:chExt cx="0" cy="0"/>
        </a:xfrm>
      </p:grpSpPr>
      <p:sp>
        <p:nvSpPr>
          <p:cNvPr id="194" name="Google Shape;194;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920"/>
              <a:t>Line 2- Draw a layout of this description that Esperanza shares with us. </a:t>
            </a:r>
            <a:endParaRPr sz="1920"/>
          </a:p>
        </p:txBody>
      </p:sp>
      <p:sp>
        <p:nvSpPr>
          <p:cNvPr id="195" name="Google Shape;195;p3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300">
                <a:highlight>
                  <a:srgbClr val="F4CCCC"/>
                </a:highlight>
              </a:rPr>
              <a:t>There are stairs in our house, but they're ordinary hallway stairs, and the house has only one washroom. </a:t>
            </a:r>
            <a:r>
              <a:rPr lang="en" sz="2300">
                <a:highlight>
                  <a:srgbClr val="EAD1DC"/>
                </a:highlight>
              </a:rPr>
              <a:t>Everybody has to share a bedroom</a:t>
            </a:r>
            <a:r>
              <a:rPr lang="en" sz="2300"/>
              <a:t>—Mama and Papa, Carlos and Kiki, me and Nenny. </a:t>
            </a:r>
            <a:endParaRPr sz="2300"/>
          </a:p>
        </p:txBody>
      </p:sp>
      <p:sp>
        <p:nvSpPr>
          <p:cNvPr id="196" name="Google Shape;196;p3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Think- Pair- Share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What are you learning about the house that Esperanza lives in with her family?</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What is the impact of this unique living situation? What are you learning about from this family situation? </a:t>
            </a:r>
            <a:endParaRPr/>
          </a:p>
          <a:p>
            <a:pPr indent="0" lvl="0" marL="0" rtl="0" algn="l">
              <a:spcBef>
                <a:spcPts val="1200"/>
              </a:spcBef>
              <a:spcAft>
                <a:spcPts val="1200"/>
              </a:spcAft>
              <a:buNone/>
            </a:pPr>
            <a:r>
              <a:rPr lang="en"/>
              <a:t>What artifacts did you find from this reading passage?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00"/>
        </a:solidFill>
      </p:bgPr>
    </p:bg>
    <p:spTree>
      <p:nvGrpSpPr>
        <p:cNvPr id="200" name="Shape 200"/>
        <p:cNvGrpSpPr/>
        <p:nvPr/>
      </p:nvGrpSpPr>
      <p:grpSpPr>
        <a:xfrm>
          <a:off x="0" y="0"/>
          <a:ext cx="0" cy="0"/>
          <a:chOff x="0" y="0"/>
          <a:chExt cx="0" cy="0"/>
        </a:xfrm>
      </p:grpSpPr>
      <p:sp>
        <p:nvSpPr>
          <p:cNvPr id="201" name="Google Shape;201;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Looking At The Past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05" name="Shape 205"/>
        <p:cNvGrpSpPr/>
        <p:nvPr/>
      </p:nvGrpSpPr>
      <p:grpSpPr>
        <a:xfrm>
          <a:off x="0" y="0"/>
          <a:ext cx="0" cy="0"/>
          <a:chOff x="0" y="0"/>
          <a:chExt cx="0" cy="0"/>
        </a:xfrm>
      </p:grpSpPr>
      <p:sp>
        <p:nvSpPr>
          <p:cNvPr id="206" name="Google Shape;206;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620"/>
              <a:t>Line 3- Draw a picture of this area that Esperanza describes. What is unique about this area from her new home?</a:t>
            </a:r>
            <a:endParaRPr sz="1620"/>
          </a:p>
        </p:txBody>
      </p:sp>
      <p:sp>
        <p:nvSpPr>
          <p:cNvPr id="207" name="Google Shape;207;p3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900"/>
              <a:t>Once when we were living on Loomis, a nun from my school passed by and saw me playing out front. The laundromat downstairs had been boarded up because it had been robbed two days before and the owner had painted on the wood YES WE'RE OPEN so as not to lose business. </a:t>
            </a:r>
            <a:endParaRPr sz="1900"/>
          </a:p>
        </p:txBody>
      </p:sp>
      <p:sp>
        <p:nvSpPr>
          <p:cNvPr id="208" name="Google Shape;208;p3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sz="1800"/>
              <a:t>Think- Pair- Share- </a:t>
            </a:r>
            <a:endParaRPr sz="1800"/>
          </a:p>
          <a:p>
            <a:pPr indent="0" lvl="0" marL="0" rtl="0" algn="l">
              <a:spcBef>
                <a:spcPts val="1200"/>
              </a:spcBef>
              <a:spcAft>
                <a:spcPts val="0"/>
              </a:spcAft>
              <a:buNone/>
            </a:pPr>
            <a:r>
              <a:t/>
            </a:r>
            <a:endParaRPr sz="1800"/>
          </a:p>
          <a:p>
            <a:pPr indent="0" lvl="0" marL="0" rtl="0" algn="l">
              <a:spcBef>
                <a:spcPts val="1200"/>
              </a:spcBef>
              <a:spcAft>
                <a:spcPts val="0"/>
              </a:spcAft>
              <a:buNone/>
            </a:pPr>
            <a:r>
              <a:rPr lang="en" sz="1800"/>
              <a:t>What can you infer about this area of living just from the description that </a:t>
            </a:r>
            <a:r>
              <a:rPr lang="en" sz="1800"/>
              <a:t>Esperanza</a:t>
            </a:r>
            <a:r>
              <a:rPr lang="en" sz="1800"/>
              <a:t> shares with us? </a:t>
            </a:r>
            <a:endParaRPr sz="1800"/>
          </a:p>
          <a:p>
            <a:pPr indent="0" lvl="0" marL="0" rtl="0" algn="l">
              <a:spcBef>
                <a:spcPts val="1200"/>
              </a:spcBef>
              <a:spcAft>
                <a:spcPts val="0"/>
              </a:spcAft>
              <a:buClr>
                <a:schemeClr val="dk1"/>
              </a:buClr>
              <a:buSzPct val="61111"/>
              <a:buFont typeface="Arial"/>
              <a:buNone/>
            </a:pPr>
            <a:r>
              <a:rPr lang="en" sz="1800"/>
              <a:t>What are you able to notice from this description that Esperaza shares with us?</a:t>
            </a:r>
            <a:endParaRPr sz="1800"/>
          </a:p>
          <a:p>
            <a:pPr indent="0" lvl="0" marL="0" rtl="0" algn="l">
              <a:spcBef>
                <a:spcPts val="1200"/>
              </a:spcBef>
              <a:spcAft>
                <a:spcPts val="0"/>
              </a:spcAft>
              <a:buClr>
                <a:schemeClr val="dk1"/>
              </a:buClr>
              <a:buSzPct val="61111"/>
              <a:buFont typeface="Arial"/>
              <a:buNone/>
            </a:pPr>
            <a:r>
              <a:rPr lang="en" sz="1800"/>
              <a:t>What artifacts did you find from this reading passage?</a:t>
            </a:r>
            <a:endParaRPr sz="1800"/>
          </a:p>
          <a:p>
            <a:pPr indent="0" lvl="0" marL="0" rtl="0" algn="l">
              <a:spcBef>
                <a:spcPts val="1200"/>
              </a:spcBef>
              <a:spcAft>
                <a:spcPts val="0"/>
              </a:spcAft>
              <a:buClr>
                <a:schemeClr val="dk1"/>
              </a:buClr>
              <a:buSzPct val="61111"/>
              <a:buFont typeface="Arial"/>
              <a:buNone/>
            </a:pPr>
            <a:r>
              <a:t/>
            </a:r>
            <a:endParaRPr sz="1800"/>
          </a:p>
          <a:p>
            <a:pPr indent="0" lvl="0" marL="0" rtl="0" algn="l">
              <a:spcBef>
                <a:spcPts val="1200"/>
              </a:spcBef>
              <a:spcAft>
                <a:spcPts val="1200"/>
              </a:spcAft>
              <a:buNone/>
            </a:pPr>
            <a:r>
              <a:rPr lang="en"/>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12" name="Shape 212"/>
        <p:cNvGrpSpPr/>
        <p:nvPr/>
      </p:nvGrpSpPr>
      <p:grpSpPr>
        <a:xfrm>
          <a:off x="0" y="0"/>
          <a:ext cx="0" cy="0"/>
          <a:chOff x="0" y="0"/>
          <a:chExt cx="0" cy="0"/>
        </a:xfrm>
      </p:grpSpPr>
      <p:sp>
        <p:nvSpPr>
          <p:cNvPr id="213" name="Google Shape;213;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620"/>
              <a:t>Line 3- Draw a picture of this area that Esperanza describes. What is unique about this area from her new home?</a:t>
            </a:r>
            <a:endParaRPr sz="1620"/>
          </a:p>
        </p:txBody>
      </p:sp>
      <p:sp>
        <p:nvSpPr>
          <p:cNvPr id="214" name="Google Shape;214;p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900"/>
              <a:t>Once when we were living on Loomis, a nun from my school passed by and saw me playing out front. </a:t>
            </a:r>
            <a:r>
              <a:rPr lang="en" sz="1900">
                <a:highlight>
                  <a:srgbClr val="FFFF00"/>
                </a:highlight>
              </a:rPr>
              <a:t>The laundromat downstairs had been boarded up because it had been robbed</a:t>
            </a:r>
            <a:r>
              <a:rPr lang="en" sz="1900"/>
              <a:t> two days before and the owner had painted on the wood YES WE'RE OPEN so as not to lose business. </a:t>
            </a:r>
            <a:endParaRPr sz="1900"/>
          </a:p>
        </p:txBody>
      </p:sp>
      <p:sp>
        <p:nvSpPr>
          <p:cNvPr id="215" name="Google Shape;215;p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sz="1800"/>
              <a:t>Think- Pair- Share- </a:t>
            </a:r>
            <a:endParaRPr sz="1800"/>
          </a:p>
          <a:p>
            <a:pPr indent="0" lvl="0" marL="0" rtl="0" algn="l">
              <a:spcBef>
                <a:spcPts val="1200"/>
              </a:spcBef>
              <a:spcAft>
                <a:spcPts val="0"/>
              </a:spcAft>
              <a:buNone/>
            </a:pPr>
            <a:r>
              <a:t/>
            </a:r>
            <a:endParaRPr sz="1800"/>
          </a:p>
          <a:p>
            <a:pPr indent="0" lvl="0" marL="0" rtl="0" algn="l">
              <a:spcBef>
                <a:spcPts val="1200"/>
              </a:spcBef>
              <a:spcAft>
                <a:spcPts val="0"/>
              </a:spcAft>
              <a:buNone/>
            </a:pPr>
            <a:r>
              <a:rPr lang="en" sz="1800"/>
              <a:t>What can you infer about this area of living just from the description that Esperanza shares with us? </a:t>
            </a:r>
            <a:endParaRPr sz="1800"/>
          </a:p>
          <a:p>
            <a:pPr indent="0" lvl="0" marL="0" rtl="0" algn="l">
              <a:spcBef>
                <a:spcPts val="1200"/>
              </a:spcBef>
              <a:spcAft>
                <a:spcPts val="0"/>
              </a:spcAft>
              <a:buClr>
                <a:schemeClr val="dk1"/>
              </a:buClr>
              <a:buSzPct val="61111"/>
              <a:buFont typeface="Arial"/>
              <a:buNone/>
            </a:pPr>
            <a:r>
              <a:rPr lang="en" sz="1800"/>
              <a:t>What are you able to notice from this description that Esperaza shares with us?</a:t>
            </a:r>
            <a:endParaRPr sz="1800"/>
          </a:p>
          <a:p>
            <a:pPr indent="0" lvl="0" marL="0" rtl="0" algn="l">
              <a:spcBef>
                <a:spcPts val="1200"/>
              </a:spcBef>
              <a:spcAft>
                <a:spcPts val="0"/>
              </a:spcAft>
              <a:buClr>
                <a:schemeClr val="dk1"/>
              </a:buClr>
              <a:buSzPct val="61111"/>
              <a:buFont typeface="Arial"/>
              <a:buNone/>
            </a:pPr>
            <a:r>
              <a:rPr lang="en" sz="1800"/>
              <a:t>What artifacts did you find from this reading passage?</a:t>
            </a:r>
            <a:endParaRPr sz="1800"/>
          </a:p>
          <a:p>
            <a:pPr indent="0" lvl="0" marL="0" rtl="0" algn="l">
              <a:spcBef>
                <a:spcPts val="1200"/>
              </a:spcBef>
              <a:spcAft>
                <a:spcPts val="0"/>
              </a:spcAft>
              <a:buNone/>
            </a:pPr>
            <a:r>
              <a:t/>
            </a:r>
            <a:endParaRPr sz="1800"/>
          </a:p>
          <a:p>
            <a:pPr indent="0" lvl="0" marL="0" rtl="0" algn="l">
              <a:spcBef>
                <a:spcPts val="1200"/>
              </a:spcBef>
              <a:spcAft>
                <a:spcPts val="1200"/>
              </a:spcAft>
              <a:buNone/>
            </a:pPr>
            <a:r>
              <a:rPr lang="en"/>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219" name="Shape 219"/>
        <p:cNvGrpSpPr/>
        <p:nvPr/>
      </p:nvGrpSpPr>
      <p:grpSpPr>
        <a:xfrm>
          <a:off x="0" y="0"/>
          <a:ext cx="0" cy="0"/>
          <a:chOff x="0" y="0"/>
          <a:chExt cx="0" cy="0"/>
        </a:xfrm>
      </p:grpSpPr>
      <p:sp>
        <p:nvSpPr>
          <p:cNvPr id="220" name="Google Shape;220;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L</a:t>
            </a:r>
            <a:r>
              <a:rPr lang="en" sz="1720"/>
              <a:t>ine 3- What are we learning about the nun that questions where Esperanza lives?</a:t>
            </a:r>
            <a:r>
              <a:rPr lang="en" sz="1420"/>
              <a:t> Why do you think she talks this way towards her?</a:t>
            </a:r>
            <a:r>
              <a:rPr lang="en" sz="1520"/>
              <a:t> </a:t>
            </a:r>
            <a:endParaRPr sz="1520"/>
          </a:p>
        </p:txBody>
      </p:sp>
      <p:sp>
        <p:nvSpPr>
          <p:cNvPr id="221" name="Google Shape;221;p3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3500"/>
              <a:t>Draw an image of the house that Esperanza describes as her old house. </a:t>
            </a:r>
            <a:endParaRPr sz="3500"/>
          </a:p>
          <a:p>
            <a:pPr indent="0" lvl="0" marL="0" rtl="0" algn="l">
              <a:spcBef>
                <a:spcPts val="1200"/>
              </a:spcBef>
              <a:spcAft>
                <a:spcPts val="1200"/>
              </a:spcAft>
              <a:buNone/>
            </a:pPr>
            <a:r>
              <a:t/>
            </a:r>
            <a:endParaRPr/>
          </a:p>
        </p:txBody>
      </p:sp>
      <p:sp>
        <p:nvSpPr>
          <p:cNvPr id="222" name="Google Shape;222;p3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000">
                <a:highlight>
                  <a:srgbClr val="FCE5CD"/>
                </a:highlight>
              </a:rPr>
              <a:t>Where do you live? she asked. There, I said pointing up to the third floor. You live there?</a:t>
            </a:r>
            <a:r>
              <a:rPr lang="en" sz="2000"/>
              <a:t> There. I had to look to where she pointed—</a:t>
            </a:r>
            <a:r>
              <a:rPr lang="en" sz="2000">
                <a:highlight>
                  <a:srgbClr val="FFFF00"/>
                </a:highlight>
              </a:rPr>
              <a:t>the third floor, the paint peeling, wooden bars Papa had nailed on the windows so we wouldn't fall out.</a:t>
            </a:r>
            <a:r>
              <a:rPr lang="en" sz="2000"/>
              <a:t> You live there? The way she said it made me feel like nothing. </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226" name="Shape 226"/>
        <p:cNvGrpSpPr/>
        <p:nvPr/>
      </p:nvGrpSpPr>
      <p:grpSpPr>
        <a:xfrm>
          <a:off x="0" y="0"/>
          <a:ext cx="0" cy="0"/>
          <a:chOff x="0" y="0"/>
          <a:chExt cx="0" cy="0"/>
        </a:xfrm>
      </p:grpSpPr>
      <p:sp>
        <p:nvSpPr>
          <p:cNvPr id="227" name="Google Shape;227;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20"/>
              <a:t>Line 3- What are we learning about the nun that questions where Esperanza lives?</a:t>
            </a:r>
            <a:r>
              <a:rPr lang="en" sz="1820"/>
              <a:t> Why do you think she talks this way towards her? </a:t>
            </a:r>
            <a:endParaRPr sz="1820"/>
          </a:p>
        </p:txBody>
      </p:sp>
      <p:sp>
        <p:nvSpPr>
          <p:cNvPr id="228" name="Google Shape;228;p3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3500"/>
              <a:t>Draw an image of the house that Esperanza describes as her old house. </a:t>
            </a:r>
            <a:endParaRPr sz="3500"/>
          </a:p>
          <a:p>
            <a:pPr indent="0" lvl="0" marL="0" rtl="0" algn="l">
              <a:spcBef>
                <a:spcPts val="1200"/>
              </a:spcBef>
              <a:spcAft>
                <a:spcPts val="1200"/>
              </a:spcAft>
              <a:buNone/>
            </a:pPr>
            <a:r>
              <a:t/>
            </a:r>
            <a:endParaRPr/>
          </a:p>
        </p:txBody>
      </p:sp>
      <p:sp>
        <p:nvSpPr>
          <p:cNvPr id="229" name="Google Shape;229;p3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000"/>
              <a:t>Where do you live? she asked. There, I said pointing up to the third floor. You live there? There. I had to look to where she pointed—the third floor, the paint peeling, wooden bars Papa had nailed on the windows so we wouldn't fall out. You live there? The way she said it made me feel like nothing. </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33" name="Shape 233"/>
        <p:cNvGrpSpPr/>
        <p:nvPr/>
      </p:nvGrpSpPr>
      <p:grpSpPr>
        <a:xfrm>
          <a:off x="0" y="0"/>
          <a:ext cx="0" cy="0"/>
          <a:chOff x="0" y="0"/>
          <a:chExt cx="0" cy="0"/>
        </a:xfrm>
      </p:grpSpPr>
      <p:sp>
        <p:nvSpPr>
          <p:cNvPr id="234" name="Google Shape;234;p3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240"/>
              <a:t>The House on Mango Street vs. The House on Loomis Street </a:t>
            </a:r>
            <a:endParaRPr sz="224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38" name="Shape 238"/>
        <p:cNvGrpSpPr/>
        <p:nvPr/>
      </p:nvGrpSpPr>
      <p:grpSpPr>
        <a:xfrm>
          <a:off x="0" y="0"/>
          <a:ext cx="0" cy="0"/>
          <a:chOff x="0" y="0"/>
          <a:chExt cx="0" cy="0"/>
        </a:xfrm>
      </p:grpSpPr>
      <p:sp>
        <p:nvSpPr>
          <p:cNvPr id="239" name="Google Shape;23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020"/>
              <a:t>The House on Mango Street Vs. The House on Loomis Street</a:t>
            </a:r>
            <a:r>
              <a:rPr lang="en" sz="2920"/>
              <a:t> </a:t>
            </a:r>
            <a:endParaRPr sz="2920"/>
          </a:p>
        </p:txBody>
      </p:sp>
      <p:sp>
        <p:nvSpPr>
          <p:cNvPr id="240" name="Google Shape;240;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300"/>
              <a:t>Directions:</a:t>
            </a:r>
            <a:endParaRPr sz="2300"/>
          </a:p>
          <a:p>
            <a:pPr indent="0" lvl="0" marL="0" rtl="0" algn="l">
              <a:spcBef>
                <a:spcPts val="1200"/>
              </a:spcBef>
              <a:spcAft>
                <a:spcPts val="0"/>
              </a:spcAft>
              <a:buNone/>
            </a:pPr>
            <a:r>
              <a:rPr lang="en" sz="2300"/>
              <a:t>Step 1- Review your two drawings showcasing the homes that Esperanza lives in with her family. </a:t>
            </a:r>
            <a:endParaRPr sz="2300"/>
          </a:p>
          <a:p>
            <a:pPr indent="0" lvl="0" marL="0" rtl="0" algn="l">
              <a:spcBef>
                <a:spcPts val="1200"/>
              </a:spcBef>
              <a:spcAft>
                <a:spcPts val="0"/>
              </a:spcAft>
              <a:buNone/>
            </a:pPr>
            <a:r>
              <a:t/>
            </a:r>
            <a:endParaRPr sz="2300"/>
          </a:p>
          <a:p>
            <a:pPr indent="0" lvl="0" marL="0" rtl="0" algn="l">
              <a:spcBef>
                <a:spcPts val="1200"/>
              </a:spcBef>
              <a:spcAft>
                <a:spcPts val="0"/>
              </a:spcAft>
              <a:buNone/>
            </a:pPr>
            <a:r>
              <a:rPr lang="en" sz="2300"/>
              <a:t>Step 2- Create a list that shares what they have in </a:t>
            </a:r>
            <a:r>
              <a:rPr lang="en" sz="2300"/>
              <a:t>common</a:t>
            </a:r>
            <a:r>
              <a:rPr lang="en" sz="2300"/>
              <a:t> vs what they do not have in common. </a:t>
            </a:r>
            <a:endParaRPr sz="2300"/>
          </a:p>
          <a:p>
            <a:pPr indent="0" lvl="0" marL="0" rtl="0" algn="l">
              <a:spcBef>
                <a:spcPts val="12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Author Conversation- Sandra Cisneros </a:t>
            </a:r>
            <a:endParaRPr/>
          </a:p>
        </p:txBody>
      </p:sp>
      <p:sp>
        <p:nvSpPr>
          <p:cNvPr id="246" name="Google Shape;246;p4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47" name="Google Shape;247;p4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700"/>
              <a:t>After reading this excerpt of </a:t>
            </a:r>
            <a:r>
              <a:rPr i="1" lang="en" sz="2700"/>
              <a:t>The House on Mango Street</a:t>
            </a:r>
            <a:r>
              <a:rPr lang="en" sz="2700"/>
              <a:t>, write down three </a:t>
            </a:r>
            <a:r>
              <a:rPr lang="en" sz="2700"/>
              <a:t>questions that you have about this reading passage. </a:t>
            </a:r>
            <a:endParaRPr sz="2000"/>
          </a:p>
        </p:txBody>
      </p:sp>
      <p:pic>
        <p:nvPicPr>
          <p:cNvPr id="248" name="Google Shape;248;p40"/>
          <p:cNvPicPr preferRelativeResize="0"/>
          <p:nvPr/>
        </p:nvPicPr>
        <p:blipFill>
          <a:blip r:embed="rId3">
            <a:alphaModFix/>
          </a:blip>
          <a:stretch>
            <a:fillRect/>
          </a:stretch>
        </p:blipFill>
        <p:spPr>
          <a:xfrm>
            <a:off x="311700" y="1152475"/>
            <a:ext cx="3999899" cy="34163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House On Mango Street by Sandra Cisneros </a:t>
            </a:r>
            <a:endParaRPr/>
          </a:p>
        </p:txBody>
      </p:sp>
      <p:sp>
        <p:nvSpPr>
          <p:cNvPr id="254" name="Google Shape;254;p41"/>
          <p:cNvSpPr txBox="1"/>
          <p:nvPr>
            <p:ph idx="1" type="body"/>
          </p:nvPr>
        </p:nvSpPr>
        <p:spPr>
          <a:xfrm>
            <a:off x="311700" y="1017725"/>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t>Let’s Brainstorm:</a:t>
            </a:r>
            <a:endParaRPr b="1" sz="1600"/>
          </a:p>
          <a:p>
            <a:pPr indent="0" lvl="0" marL="0" rtl="0" algn="ctr">
              <a:spcBef>
                <a:spcPts val="1200"/>
              </a:spcBef>
              <a:spcAft>
                <a:spcPts val="0"/>
              </a:spcAft>
              <a:buNone/>
            </a:pPr>
            <a:r>
              <a:t/>
            </a:r>
            <a:endParaRPr b="1" sz="1600"/>
          </a:p>
          <a:p>
            <a:pPr indent="0" lvl="0" marL="0" rtl="0" algn="l">
              <a:spcBef>
                <a:spcPts val="1200"/>
              </a:spcBef>
              <a:spcAft>
                <a:spcPts val="0"/>
              </a:spcAft>
              <a:buNone/>
            </a:pPr>
            <a:r>
              <a:rPr b="1" lang="en" sz="1600"/>
              <a:t>Look at the various covers of Sandra Cisneros famous novel: what kind of imagery is being presented to the reader?</a:t>
            </a:r>
            <a:endParaRPr b="1" sz="1600"/>
          </a:p>
          <a:p>
            <a:pPr indent="0" lvl="0" marL="0" rtl="0" algn="l">
              <a:spcBef>
                <a:spcPts val="1200"/>
              </a:spcBef>
              <a:spcAft>
                <a:spcPts val="0"/>
              </a:spcAft>
              <a:buNone/>
            </a:pPr>
            <a:r>
              <a:rPr b="1" lang="en" sz="1600"/>
              <a:t>What is the message that is being showcased to inform the reader? </a:t>
            </a:r>
            <a:endParaRPr b="1" sz="1600"/>
          </a:p>
          <a:p>
            <a:pPr indent="0" lvl="0" marL="0" rtl="0" algn="l">
              <a:spcBef>
                <a:spcPts val="1200"/>
              </a:spcBef>
              <a:spcAft>
                <a:spcPts val="1200"/>
              </a:spcAft>
              <a:buNone/>
            </a:pPr>
            <a:r>
              <a:t/>
            </a:r>
            <a:endParaRPr b="1" sz="1600"/>
          </a:p>
        </p:txBody>
      </p:sp>
      <p:sp>
        <p:nvSpPr>
          <p:cNvPr id="255" name="Google Shape;255;p4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6" name="Google Shape;256;p41"/>
          <p:cNvPicPr preferRelativeResize="0"/>
          <p:nvPr/>
        </p:nvPicPr>
        <p:blipFill>
          <a:blip r:embed="rId3">
            <a:alphaModFix/>
          </a:blip>
          <a:stretch>
            <a:fillRect/>
          </a:stretch>
        </p:blipFill>
        <p:spPr>
          <a:xfrm>
            <a:off x="4832400" y="1051412"/>
            <a:ext cx="1650525" cy="1809850"/>
          </a:xfrm>
          <a:prstGeom prst="rect">
            <a:avLst/>
          </a:prstGeom>
          <a:noFill/>
          <a:ln>
            <a:noFill/>
          </a:ln>
        </p:spPr>
      </p:pic>
      <p:pic>
        <p:nvPicPr>
          <p:cNvPr id="257" name="Google Shape;257;p41"/>
          <p:cNvPicPr preferRelativeResize="0"/>
          <p:nvPr/>
        </p:nvPicPr>
        <p:blipFill>
          <a:blip r:embed="rId4">
            <a:alphaModFix/>
          </a:blip>
          <a:stretch>
            <a:fillRect/>
          </a:stretch>
        </p:blipFill>
        <p:spPr>
          <a:xfrm>
            <a:off x="6688801" y="1085100"/>
            <a:ext cx="1930450" cy="1931350"/>
          </a:xfrm>
          <a:prstGeom prst="rect">
            <a:avLst/>
          </a:prstGeom>
          <a:noFill/>
          <a:ln>
            <a:noFill/>
          </a:ln>
        </p:spPr>
      </p:pic>
      <p:pic>
        <p:nvPicPr>
          <p:cNvPr id="258" name="Google Shape;258;p41"/>
          <p:cNvPicPr preferRelativeResize="0"/>
          <p:nvPr/>
        </p:nvPicPr>
        <p:blipFill>
          <a:blip r:embed="rId5">
            <a:alphaModFix/>
          </a:blip>
          <a:stretch>
            <a:fillRect/>
          </a:stretch>
        </p:blipFill>
        <p:spPr>
          <a:xfrm>
            <a:off x="4832400" y="3083825"/>
            <a:ext cx="2043625" cy="1595750"/>
          </a:xfrm>
          <a:prstGeom prst="rect">
            <a:avLst/>
          </a:prstGeom>
          <a:noFill/>
          <a:ln>
            <a:noFill/>
          </a:ln>
        </p:spPr>
      </p:pic>
      <p:pic>
        <p:nvPicPr>
          <p:cNvPr id="259" name="Google Shape;259;p41"/>
          <p:cNvPicPr preferRelativeResize="0"/>
          <p:nvPr/>
        </p:nvPicPr>
        <p:blipFill>
          <a:blip r:embed="rId6">
            <a:alphaModFix/>
          </a:blip>
          <a:stretch>
            <a:fillRect/>
          </a:stretch>
        </p:blipFill>
        <p:spPr>
          <a:xfrm>
            <a:off x="7023500" y="3016450"/>
            <a:ext cx="1595750" cy="1595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A63"/>
            </a:gs>
          </a:gsLst>
          <a:lin ang="5400012" scaled="0"/>
        </a:gra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does this include </a:t>
            </a:r>
            <a:r>
              <a:rPr lang="en"/>
              <a:t>archaeology?</a:t>
            </a:r>
            <a:endParaRPr/>
          </a:p>
        </p:txBody>
      </p:sp>
      <p:sp>
        <p:nvSpPr>
          <p:cNvPr id="68" name="Google Shape;68;p1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000"/>
          </a:p>
          <a:p>
            <a:pPr indent="0" lvl="0" marL="0" rtl="0" algn="l">
              <a:spcBef>
                <a:spcPts val="1200"/>
              </a:spcBef>
              <a:spcAft>
                <a:spcPts val="0"/>
              </a:spcAft>
              <a:buNone/>
            </a:pPr>
            <a:r>
              <a:rPr lang="en" sz="2000"/>
              <a:t>This excerpt talks about the meaning of home and how it can take on </a:t>
            </a:r>
            <a:r>
              <a:rPr lang="en" sz="2000"/>
              <a:t>many different viewpoints depending on the individual person.</a:t>
            </a:r>
            <a:r>
              <a:rPr lang="en"/>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69" name="Google Shape;69;p1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sz="1800"/>
              <a:t>Questions To Help Us Think:</a:t>
            </a:r>
            <a:endParaRPr sz="1800"/>
          </a:p>
          <a:p>
            <a:pPr indent="0" lvl="0" marL="0" rtl="0" algn="l">
              <a:spcBef>
                <a:spcPts val="1200"/>
              </a:spcBef>
              <a:spcAft>
                <a:spcPts val="0"/>
              </a:spcAft>
              <a:buNone/>
            </a:pPr>
            <a:r>
              <a:rPr lang="en" sz="1800"/>
              <a:t>What does a home mean to you?</a:t>
            </a:r>
            <a:endParaRPr sz="1800"/>
          </a:p>
          <a:p>
            <a:pPr indent="0" lvl="0" marL="0" rtl="0" algn="l">
              <a:spcBef>
                <a:spcPts val="1200"/>
              </a:spcBef>
              <a:spcAft>
                <a:spcPts val="0"/>
              </a:spcAft>
              <a:buNone/>
            </a:pPr>
            <a:r>
              <a:rPr lang="en" sz="1800"/>
              <a:t>What items (artifacts) can be placed in a home that represent who you are? What stories do they tell?</a:t>
            </a:r>
            <a:endParaRPr sz="1800"/>
          </a:p>
          <a:p>
            <a:pPr indent="0" lvl="0" marL="0" rtl="0" algn="l">
              <a:spcBef>
                <a:spcPts val="1200"/>
              </a:spcBef>
              <a:spcAft>
                <a:spcPts val="0"/>
              </a:spcAft>
              <a:buClr>
                <a:schemeClr val="dk1"/>
              </a:buClr>
              <a:buSzPts val="1100"/>
              <a:buFont typeface="Arial"/>
              <a:buNone/>
            </a:pPr>
            <a:r>
              <a:rPr lang="en" sz="1800"/>
              <a:t>What lessons can we learn from viewing the home of where someone lives?</a:t>
            </a:r>
            <a:endParaRPr sz="1800"/>
          </a:p>
          <a:p>
            <a:pPr indent="0" lvl="0" marL="0" rtl="0" algn="l">
              <a:spcBef>
                <a:spcPts val="1200"/>
              </a:spcBef>
              <a:spcAft>
                <a:spcPts val="1200"/>
              </a:spcAft>
              <a:buClr>
                <a:schemeClr val="dk1"/>
              </a:buClr>
              <a:buSzPts val="1100"/>
              <a:buFont typeface="Arial"/>
              <a:buNone/>
            </a:pPr>
            <a:r>
              <a:rPr lang="en" sz="1800"/>
              <a:t>How do people analyze the homes of others through language? </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A63"/>
            </a:gs>
          </a:gsLst>
          <a:lin ang="5400012" scaled="0"/>
        </a:gradFill>
      </p:bgPr>
    </p:bg>
    <p:spTree>
      <p:nvGrpSpPr>
        <p:cNvPr id="263" name="Shape 263"/>
        <p:cNvGrpSpPr/>
        <p:nvPr/>
      </p:nvGrpSpPr>
      <p:grpSpPr>
        <a:xfrm>
          <a:off x="0" y="0"/>
          <a:ext cx="0" cy="0"/>
          <a:chOff x="0" y="0"/>
          <a:chExt cx="0" cy="0"/>
        </a:xfrm>
      </p:grpSpPr>
      <p:sp>
        <p:nvSpPr>
          <p:cNvPr id="264" name="Google Shape;26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Writing Prompt! </a:t>
            </a:r>
            <a:endParaRPr/>
          </a:p>
        </p:txBody>
      </p:sp>
      <p:sp>
        <p:nvSpPr>
          <p:cNvPr id="265" name="Google Shape;265;p4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66" name="Google Shape;266;p4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100"/>
              <a:t>What message is the author Sandra Cisneros communicating through Esperanza in connection to the artifacts that are portrayed within the story? Locate three artifacts from the text and analyze the messages that they present. </a:t>
            </a:r>
            <a:endParaRPr sz="3100"/>
          </a:p>
        </p:txBody>
      </p:sp>
      <p:pic>
        <p:nvPicPr>
          <p:cNvPr descr="a yellow pencil with a pink rubber on the end (Provided by Tenor)" id="267" name="Google Shape;267;p42"/>
          <p:cNvPicPr preferRelativeResize="0"/>
          <p:nvPr/>
        </p:nvPicPr>
        <p:blipFill>
          <a:blip r:embed="rId3">
            <a:alphaModFix/>
          </a:blip>
          <a:stretch>
            <a:fillRect/>
          </a:stretch>
        </p:blipFill>
        <p:spPr>
          <a:xfrm>
            <a:off x="311700" y="1152475"/>
            <a:ext cx="3923825" cy="341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Before We Read!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Let’s Draw- Your Dream House!</a:t>
            </a:r>
            <a:endParaRPr/>
          </a:p>
        </p:txBody>
      </p:sp>
      <p:sp>
        <p:nvSpPr>
          <p:cNvPr id="80" name="Google Shape;80;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3108"/>
              <a:t>What does your dream house look like to you?</a:t>
            </a:r>
            <a:endParaRPr sz="3108"/>
          </a:p>
          <a:p>
            <a:pPr indent="0" lvl="0" marL="0" rtl="0" algn="l">
              <a:spcBef>
                <a:spcPts val="1200"/>
              </a:spcBef>
              <a:spcAft>
                <a:spcPts val="0"/>
              </a:spcAft>
              <a:buNone/>
            </a:pPr>
            <a:r>
              <a:t/>
            </a:r>
            <a:endParaRPr sz="3108"/>
          </a:p>
          <a:p>
            <a:pPr indent="0" lvl="0" marL="0" rtl="0" algn="l">
              <a:spcBef>
                <a:spcPts val="1200"/>
              </a:spcBef>
              <a:spcAft>
                <a:spcPts val="0"/>
              </a:spcAft>
              <a:buNone/>
            </a:pPr>
            <a:r>
              <a:rPr lang="en" sz="3108"/>
              <a:t>What do you have </a:t>
            </a:r>
            <a:r>
              <a:rPr lang="en" sz="3108"/>
              <a:t>inside</a:t>
            </a:r>
            <a:r>
              <a:rPr lang="en" sz="3108"/>
              <a:t> your house?</a:t>
            </a:r>
            <a:endParaRPr sz="3108"/>
          </a:p>
          <a:p>
            <a:pPr indent="0" lvl="0" marL="0" rtl="0" algn="l">
              <a:spcBef>
                <a:spcPts val="1200"/>
              </a:spcBef>
              <a:spcAft>
                <a:spcPts val="0"/>
              </a:spcAft>
              <a:buNone/>
            </a:pPr>
            <a:r>
              <a:t/>
            </a:r>
            <a:endParaRPr sz="2000"/>
          </a:p>
          <a:p>
            <a:pPr indent="0" lvl="0" marL="0" rtl="0" algn="l">
              <a:spcBef>
                <a:spcPts val="1200"/>
              </a:spcBef>
              <a:spcAft>
                <a:spcPts val="0"/>
              </a:spcAft>
              <a:buNone/>
            </a:pPr>
            <a:r>
              <a:t/>
            </a:r>
            <a:endParaRPr sz="2000"/>
          </a:p>
          <a:p>
            <a:pPr indent="0" lvl="0" marL="0" rtl="0" algn="l">
              <a:spcBef>
                <a:spcPts val="1200"/>
              </a:spcBef>
              <a:spcAft>
                <a:spcPts val="1200"/>
              </a:spcAft>
              <a:buNone/>
            </a:pPr>
            <a:r>
              <a:t/>
            </a:r>
            <a:endParaRPr/>
          </a:p>
        </p:txBody>
      </p:sp>
      <p:sp>
        <p:nvSpPr>
          <p:cNvPr id="81" name="Google Shape;81;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a logo for dream house realty with a smiling house face (Provided by Tenor)" id="82" name="Google Shape;82;p17"/>
          <p:cNvPicPr preferRelativeResize="0"/>
          <p:nvPr/>
        </p:nvPicPr>
        <p:blipFill>
          <a:blip r:embed="rId3">
            <a:alphaModFix/>
          </a:blip>
          <a:stretch>
            <a:fillRect/>
          </a:stretch>
        </p:blipFill>
        <p:spPr>
          <a:xfrm>
            <a:off x="4832400" y="1217400"/>
            <a:ext cx="3999900" cy="3251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Think-Pair-Share</a:t>
            </a:r>
            <a:endParaRPr/>
          </a:p>
        </p:txBody>
      </p:sp>
      <p:sp>
        <p:nvSpPr>
          <p:cNvPr id="88" name="Google Shape;88;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lang="en" sz="2000"/>
              <a:t>After you complete your drawing, take time to share your dream house with a classmate! </a:t>
            </a:r>
            <a:endParaRPr/>
          </a:p>
        </p:txBody>
      </p:sp>
      <p:sp>
        <p:nvSpPr>
          <p:cNvPr id="89" name="Google Shape;89;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 To Help You Think!</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What makes your house special to you?</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What items (artifacts) did you select to be inside your house? What does that say about you?</a:t>
            </a:r>
            <a:endParaRPr/>
          </a:p>
        </p:txBody>
      </p:sp>
      <p:pic>
        <p:nvPicPr>
          <p:cNvPr descr="Public Domain Clip Art Image | Colorful speech bubbles | ID ..." id="90" name="Google Shape;90;p18"/>
          <p:cNvPicPr preferRelativeResize="0"/>
          <p:nvPr/>
        </p:nvPicPr>
        <p:blipFill>
          <a:blip r:embed="rId3">
            <a:alphaModFix/>
          </a:blip>
          <a:stretch>
            <a:fillRect/>
          </a:stretch>
        </p:blipFill>
        <p:spPr>
          <a:xfrm>
            <a:off x="521927" y="2439850"/>
            <a:ext cx="3287499" cy="232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720"/>
              <a:t>Ms. Green’s Dream Home! What artifacts do you </a:t>
            </a:r>
            <a:r>
              <a:rPr lang="en" sz="1720"/>
              <a:t>recognize</a:t>
            </a:r>
            <a:r>
              <a:rPr lang="en" sz="1720"/>
              <a:t>? What story do they tell? </a:t>
            </a:r>
            <a:endParaRPr sz="1720"/>
          </a:p>
          <a:p>
            <a:pPr indent="0" lvl="0" marL="0" rtl="0" algn="ctr">
              <a:spcBef>
                <a:spcPts val="0"/>
              </a:spcBef>
              <a:spcAft>
                <a:spcPts val="0"/>
              </a:spcAft>
              <a:buSzPts val="990"/>
              <a:buNone/>
            </a:pPr>
            <a:r>
              <a:t/>
            </a:r>
            <a:endParaRPr sz="2520"/>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7" name="Google Shape;97;p19"/>
          <p:cNvPicPr preferRelativeResize="0"/>
          <p:nvPr/>
        </p:nvPicPr>
        <p:blipFill>
          <a:blip r:embed="rId3">
            <a:alphaModFix/>
          </a:blip>
          <a:stretch>
            <a:fillRect/>
          </a:stretch>
        </p:blipFill>
        <p:spPr>
          <a:xfrm>
            <a:off x="311701" y="1152475"/>
            <a:ext cx="2414250" cy="3627050"/>
          </a:xfrm>
          <a:prstGeom prst="rect">
            <a:avLst/>
          </a:prstGeom>
          <a:noFill/>
          <a:ln>
            <a:noFill/>
          </a:ln>
        </p:spPr>
      </p:pic>
      <p:pic>
        <p:nvPicPr>
          <p:cNvPr descr="Royalty-Free photo: My Journal notebook with retractable pen on ..." id="98" name="Google Shape;98;p19"/>
          <p:cNvPicPr preferRelativeResize="0"/>
          <p:nvPr/>
        </p:nvPicPr>
        <p:blipFill>
          <a:blip r:embed="rId4">
            <a:alphaModFix/>
          </a:blip>
          <a:stretch>
            <a:fillRect/>
          </a:stretch>
        </p:blipFill>
        <p:spPr>
          <a:xfrm>
            <a:off x="3394500" y="1243736"/>
            <a:ext cx="2716750" cy="1809950"/>
          </a:xfrm>
          <a:prstGeom prst="rect">
            <a:avLst/>
          </a:prstGeom>
          <a:noFill/>
          <a:ln>
            <a:noFill/>
          </a:ln>
        </p:spPr>
      </p:pic>
      <p:pic>
        <p:nvPicPr>
          <p:cNvPr descr="File:Nintendo-Switch-wJoyCons-BlRd-Standing-FL.jpg - Wikipedia" id="99" name="Google Shape;99;p19"/>
          <p:cNvPicPr preferRelativeResize="0"/>
          <p:nvPr/>
        </p:nvPicPr>
        <p:blipFill>
          <a:blip r:embed="rId5">
            <a:alphaModFix/>
          </a:blip>
          <a:stretch>
            <a:fillRect/>
          </a:stretch>
        </p:blipFill>
        <p:spPr>
          <a:xfrm>
            <a:off x="3394498" y="3167239"/>
            <a:ext cx="2414249" cy="1401635"/>
          </a:xfrm>
          <a:prstGeom prst="rect">
            <a:avLst/>
          </a:prstGeom>
          <a:noFill/>
          <a:ln>
            <a:noFill/>
          </a:ln>
        </p:spPr>
      </p:pic>
      <p:pic>
        <p:nvPicPr>
          <p:cNvPr descr="Vector for free use: Compact Digital Camera" id="100" name="Google Shape;100;p19"/>
          <p:cNvPicPr preferRelativeResize="0"/>
          <p:nvPr/>
        </p:nvPicPr>
        <p:blipFill>
          <a:blip r:embed="rId6">
            <a:alphaModFix/>
          </a:blip>
          <a:stretch>
            <a:fillRect/>
          </a:stretch>
        </p:blipFill>
        <p:spPr>
          <a:xfrm>
            <a:off x="7656572" y="3230075"/>
            <a:ext cx="1108132" cy="1108151"/>
          </a:xfrm>
          <a:prstGeom prst="rect">
            <a:avLst/>
          </a:prstGeom>
          <a:noFill/>
          <a:ln>
            <a:noFill/>
          </a:ln>
        </p:spPr>
      </p:pic>
      <p:pic>
        <p:nvPicPr>
          <p:cNvPr descr="Vintage Copper Tea Pot On Wood Free Stock Photo - Public Domain ..." id="101" name="Google Shape;101;p19"/>
          <p:cNvPicPr preferRelativeResize="0"/>
          <p:nvPr/>
        </p:nvPicPr>
        <p:blipFill>
          <a:blip r:embed="rId7">
            <a:alphaModFix/>
          </a:blip>
          <a:stretch>
            <a:fillRect/>
          </a:stretch>
        </p:blipFill>
        <p:spPr>
          <a:xfrm>
            <a:off x="6622973" y="1243725"/>
            <a:ext cx="2000424" cy="1333625"/>
          </a:xfrm>
          <a:prstGeom prst="rect">
            <a:avLst/>
          </a:prstGeom>
          <a:noFill/>
          <a:ln>
            <a:noFill/>
          </a:ln>
        </p:spPr>
      </p:pic>
      <p:pic>
        <p:nvPicPr>
          <p:cNvPr descr="Colorful Books Stacked (Blender) | A staple of books, modell… | Flickr" id="102" name="Google Shape;102;p19"/>
          <p:cNvPicPr preferRelativeResize="0"/>
          <p:nvPr/>
        </p:nvPicPr>
        <p:blipFill>
          <a:blip r:embed="rId8">
            <a:alphaModFix/>
          </a:blip>
          <a:stretch>
            <a:fillRect/>
          </a:stretch>
        </p:blipFill>
        <p:spPr>
          <a:xfrm>
            <a:off x="5808750" y="2681622"/>
            <a:ext cx="1759555" cy="989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House On Mango Street by Sandra Cisneros </a:t>
            </a:r>
            <a:endParaRPr/>
          </a:p>
        </p:txBody>
      </p:sp>
      <p:sp>
        <p:nvSpPr>
          <p:cNvPr id="108" name="Google Shape;108;p20"/>
          <p:cNvSpPr txBox="1"/>
          <p:nvPr>
            <p:ph idx="1" type="body"/>
          </p:nvPr>
        </p:nvSpPr>
        <p:spPr>
          <a:xfrm>
            <a:off x="311700" y="1017725"/>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t>Let’s Talk:</a:t>
            </a:r>
            <a:endParaRPr b="1" sz="1600"/>
          </a:p>
          <a:p>
            <a:pPr indent="0" lvl="0" marL="0" rtl="0" algn="l">
              <a:spcBef>
                <a:spcPts val="1200"/>
              </a:spcBef>
              <a:spcAft>
                <a:spcPts val="0"/>
              </a:spcAft>
              <a:buNone/>
            </a:pPr>
            <a:r>
              <a:rPr b="1" lang="en" sz="1600"/>
              <a:t>What do you notice from the cover of the story?</a:t>
            </a:r>
            <a:endParaRPr b="1" sz="1600"/>
          </a:p>
          <a:p>
            <a:pPr indent="0" lvl="0" marL="0" rtl="0" algn="l">
              <a:spcBef>
                <a:spcPts val="1200"/>
              </a:spcBef>
              <a:spcAft>
                <a:spcPts val="0"/>
              </a:spcAft>
              <a:buNone/>
            </a:pPr>
            <a:r>
              <a:t/>
            </a:r>
            <a:endParaRPr b="1" sz="1600"/>
          </a:p>
          <a:p>
            <a:pPr indent="0" lvl="0" marL="0" rtl="0" algn="l">
              <a:spcBef>
                <a:spcPts val="1200"/>
              </a:spcBef>
              <a:spcAft>
                <a:spcPts val="0"/>
              </a:spcAft>
              <a:buNone/>
            </a:pPr>
            <a:r>
              <a:rPr b="1" lang="en" sz="1600"/>
              <a:t>What colors do you notice? How does that impact the cover of the story?</a:t>
            </a:r>
            <a:endParaRPr b="1" sz="1600"/>
          </a:p>
          <a:p>
            <a:pPr indent="0" lvl="0" marL="0" rtl="0" algn="l">
              <a:spcBef>
                <a:spcPts val="1200"/>
              </a:spcBef>
              <a:spcAft>
                <a:spcPts val="0"/>
              </a:spcAft>
              <a:buNone/>
            </a:pPr>
            <a:r>
              <a:t/>
            </a:r>
            <a:endParaRPr b="1" sz="1600"/>
          </a:p>
          <a:p>
            <a:pPr indent="0" lvl="0" marL="0" rtl="0" algn="l">
              <a:spcBef>
                <a:spcPts val="1200"/>
              </a:spcBef>
              <a:spcAft>
                <a:spcPts val="1200"/>
              </a:spcAft>
              <a:buNone/>
            </a:pPr>
            <a:r>
              <a:rPr b="1" lang="en" sz="1600"/>
              <a:t>What do you think the story will be about? </a:t>
            </a:r>
            <a:endParaRPr b="1" sz="1600"/>
          </a:p>
        </p:txBody>
      </p:sp>
      <p:sp>
        <p:nvSpPr>
          <p:cNvPr id="109" name="Google Shape;109;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0" name="Google Shape;110;p20"/>
          <p:cNvPicPr preferRelativeResize="0"/>
          <p:nvPr/>
        </p:nvPicPr>
        <p:blipFill>
          <a:blip r:embed="rId3">
            <a:alphaModFix/>
          </a:blip>
          <a:stretch>
            <a:fillRect/>
          </a:stretch>
        </p:blipFill>
        <p:spPr>
          <a:xfrm>
            <a:off x="4937825" y="1131849"/>
            <a:ext cx="3999900" cy="341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Let’s Read: The House On Mango Street</a:t>
            </a:r>
            <a:endParaRPr/>
          </a:p>
        </p:txBody>
      </p:sp>
      <p:sp>
        <p:nvSpPr>
          <p:cNvPr id="116" name="Google Shape;116;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6700"/>
              <a:t>As you read the text, please be on the lookout for the following:</a:t>
            </a:r>
            <a:endParaRPr sz="6700"/>
          </a:p>
          <a:p>
            <a:pPr indent="0" lvl="0" marL="0" rtl="0" algn="l">
              <a:spcBef>
                <a:spcPts val="1200"/>
              </a:spcBef>
              <a:spcAft>
                <a:spcPts val="0"/>
              </a:spcAft>
              <a:buNone/>
            </a:pPr>
            <a:r>
              <a:t/>
            </a:r>
            <a:endParaRPr sz="6700"/>
          </a:p>
          <a:p>
            <a:pPr indent="0" lvl="0" marL="0" rtl="0" algn="l">
              <a:spcBef>
                <a:spcPts val="1200"/>
              </a:spcBef>
              <a:spcAft>
                <a:spcPts val="0"/>
              </a:spcAft>
              <a:buNone/>
            </a:pPr>
            <a:r>
              <a:rPr lang="en" sz="6700"/>
              <a:t>Find and highlight  the various characters and how they describe a “house” of their dreams. </a:t>
            </a:r>
            <a:endParaRPr sz="6700"/>
          </a:p>
          <a:p>
            <a:pPr indent="0" lvl="0" marL="0" rtl="0" algn="l">
              <a:spcBef>
                <a:spcPts val="1200"/>
              </a:spcBef>
              <a:spcAft>
                <a:spcPts val="0"/>
              </a:spcAft>
              <a:buNone/>
            </a:pPr>
            <a:r>
              <a:t/>
            </a:r>
            <a:endParaRPr sz="6700"/>
          </a:p>
          <a:p>
            <a:pPr indent="0" lvl="0" marL="0" rtl="0" algn="l">
              <a:spcBef>
                <a:spcPts val="1200"/>
              </a:spcBef>
              <a:spcAft>
                <a:spcPts val="0"/>
              </a:spcAft>
              <a:buNone/>
            </a:pPr>
            <a:r>
              <a:rPr lang="en" sz="6700"/>
              <a:t>How does their viewpoint impact other people? </a:t>
            </a:r>
            <a:endParaRPr sz="6700"/>
          </a:p>
          <a:p>
            <a:pPr indent="0" lvl="0" marL="0" rtl="0" algn="l">
              <a:spcBef>
                <a:spcPts val="1200"/>
              </a:spcBef>
              <a:spcAft>
                <a:spcPts val="0"/>
              </a:spcAft>
              <a:buNone/>
            </a:pPr>
            <a:r>
              <a:t/>
            </a:r>
            <a:endParaRPr sz="1800"/>
          </a:p>
          <a:p>
            <a:pPr indent="0" lvl="0" marL="0" rtl="0" algn="l">
              <a:spcBef>
                <a:spcPts val="1200"/>
              </a:spcBef>
              <a:spcAft>
                <a:spcPts val="1200"/>
              </a:spcAft>
              <a:buNone/>
            </a:pPr>
            <a:r>
              <a:t/>
            </a:r>
            <a:endParaRPr/>
          </a:p>
        </p:txBody>
      </p:sp>
      <p:sp>
        <p:nvSpPr>
          <p:cNvPr id="117" name="Google Shape;117;p2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Highlighter pen | Public domain vectors" id="118" name="Google Shape;118;p21"/>
          <p:cNvPicPr preferRelativeResize="0"/>
          <p:nvPr/>
        </p:nvPicPr>
        <p:blipFill>
          <a:blip r:embed="rId3">
            <a:alphaModFix/>
          </a:blip>
          <a:stretch>
            <a:fillRect/>
          </a:stretch>
        </p:blipFill>
        <p:spPr>
          <a:xfrm>
            <a:off x="4832400" y="1152475"/>
            <a:ext cx="3999900" cy="341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