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embeddedFontLst>
    <p:embeddedFont>
      <p:font typeface="Georgia" panose="02040502050405020303" pitchFamily="18" charset="0"/>
      <p:regular r:id="rId20"/>
      <p:bold r:id="rId21"/>
      <p:italic r:id="rId22"/>
      <p:boldItalic r:id="rId23"/>
    </p:embeddedFont>
    <p:embeddedFont>
      <p:font typeface="Roboto" panose="02000000000000000000" pitchFamily="2"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7" d="100"/>
          <a:sy n="137" d="100"/>
        </p:scale>
        <p:origin x="132" y="4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6b3b459dd1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6b3b459dd1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6b3b459dd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6b3b459dd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6b3b459dd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6b3b459dd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6b3b459dd1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6b3b459dd1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6b3b459dd1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6b3b459dd1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6b175d2b1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6b175d2b1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6b175d2b1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6b175d2b1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6b175d2b1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6b175d2b1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6b175d2b15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6b175d2b15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36b175d2b1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6b175d2b1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6b175d2b15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6b175d2b15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6b175d2b15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36b175d2b15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6b175d2b15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6b175d2b15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6b3b459dd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6b3b459dd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b3b459dd1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b3b459dd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6b3b459dd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6b3b459dd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journalistsresource.org/politics-and-government/tribal-sovereignty-native-americans/"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hyperlink" Target="https://docs.google.com/document/d/1Tvy87VYt_-hY27g1r0b-YYKIFEyur2aBfpAD82LGLJQ/edit?usp=sharing"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GgzR-RSfc9U"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Who are American Indians today?</a:t>
            </a: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fontScale="85000"/>
          </a:bodyPr>
          <a:lstStyle/>
          <a:p>
            <a:pPr marL="0" lvl="0" indent="0" algn="ctr" rtl="0">
              <a:spcBef>
                <a:spcPts val="0"/>
              </a:spcBef>
              <a:spcAft>
                <a:spcPts val="0"/>
              </a:spcAft>
              <a:buNone/>
            </a:pPr>
            <a:r>
              <a:rPr lang="en"/>
              <a:t>• Analyzing the role of native sovereignty in contemporary law.</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2"/>
          <p:cNvSpPr txBox="1">
            <a:spLocks noGrp="1"/>
          </p:cNvSpPr>
          <p:nvPr>
            <p:ph type="title"/>
          </p:nvPr>
        </p:nvSpPr>
        <p:spPr>
          <a:xfrm>
            <a:off x="311700" y="445025"/>
            <a:ext cx="7993500" cy="572700"/>
          </a:xfrm>
          <a:prstGeom prst="rect">
            <a:avLst/>
          </a:prstGeom>
        </p:spPr>
        <p:txBody>
          <a:bodyPr spcFirstLastPara="1" wrap="square" lIns="91425" tIns="91425" rIns="91425" bIns="91425" anchor="t" anchorCtr="0">
            <a:normAutofit fontScale="90000"/>
          </a:bodyPr>
          <a:lstStyle/>
          <a:p>
            <a:pPr marL="0" lvl="0" indent="0" algn="l" rtl="0">
              <a:lnSpc>
                <a:spcPct val="133333"/>
              </a:lnSpc>
              <a:spcBef>
                <a:spcPts val="800"/>
              </a:spcBef>
              <a:spcAft>
                <a:spcPts val="0"/>
              </a:spcAft>
              <a:buClr>
                <a:schemeClr val="dk1"/>
              </a:buClr>
              <a:buSzPct val="46808"/>
              <a:buFont typeface="Arial"/>
              <a:buNone/>
            </a:pPr>
            <a:r>
              <a:rPr lang="en" sz="2350" b="1" dirty="0">
                <a:solidFill>
                  <a:srgbClr val="1F1F1F"/>
                </a:solidFill>
                <a:highlight>
                  <a:srgbClr val="FFFFFF"/>
                </a:highlight>
                <a:latin typeface="Roboto"/>
                <a:ea typeface="Roboto"/>
                <a:cs typeface="Roboto"/>
                <a:sym typeface="Roboto"/>
              </a:rPr>
              <a:t>Key aspects of Native sovereignty in contemporary law:  </a:t>
            </a:r>
            <a:endParaRPr sz="2350" b="1" dirty="0">
              <a:solidFill>
                <a:srgbClr val="1F1F1F"/>
              </a:solidFill>
              <a:highlight>
                <a:srgbClr val="FFFFFF"/>
              </a:highlight>
              <a:latin typeface="Roboto"/>
              <a:ea typeface="Roboto"/>
              <a:cs typeface="Roboto"/>
              <a:sym typeface="Roboto"/>
            </a:endParaRPr>
          </a:p>
          <a:p>
            <a:pPr marL="0" lvl="0" indent="0" algn="l" rtl="0">
              <a:lnSpc>
                <a:spcPct val="115000"/>
              </a:lnSpc>
              <a:spcBef>
                <a:spcPts val="1500"/>
              </a:spcBef>
              <a:spcAft>
                <a:spcPts val="0"/>
              </a:spcAft>
              <a:buClr>
                <a:schemeClr val="dk1"/>
              </a:buClr>
              <a:buSzPct val="100000"/>
              <a:buFont typeface="Arial"/>
              <a:buNone/>
            </a:pPr>
            <a:endParaRPr sz="1100" dirty="0">
              <a:solidFill>
                <a:srgbClr val="1F1F1F"/>
              </a:solidFill>
            </a:endParaRPr>
          </a:p>
          <a:p>
            <a:pPr marL="0" lvl="0" indent="0" algn="l" rtl="0">
              <a:spcBef>
                <a:spcPts val="0"/>
              </a:spcBef>
              <a:spcAft>
                <a:spcPts val="0"/>
              </a:spcAft>
              <a:buNone/>
            </a:pPr>
            <a:endParaRPr dirty="0"/>
          </a:p>
        </p:txBody>
      </p:sp>
      <p:sp>
        <p:nvSpPr>
          <p:cNvPr id="114" name="Google Shape;114;p22"/>
          <p:cNvSpPr txBox="1">
            <a:spLocks noGrp="1"/>
          </p:cNvSpPr>
          <p:nvPr>
            <p:ph type="body" idx="1"/>
          </p:nvPr>
        </p:nvSpPr>
        <p:spPr>
          <a:xfrm>
            <a:off x="311700" y="1152475"/>
            <a:ext cx="4105200" cy="3793500"/>
          </a:xfrm>
          <a:prstGeom prst="rect">
            <a:avLst/>
          </a:prstGeom>
        </p:spPr>
        <p:txBody>
          <a:bodyPr spcFirstLastPara="1" wrap="square" lIns="91425" tIns="91425" rIns="91425" bIns="91425" anchor="t" anchorCtr="0">
            <a:normAutofit fontScale="70000" lnSpcReduction="10000"/>
          </a:bodyPr>
          <a:lstStyle/>
          <a:p>
            <a:pPr marL="457200" lvl="0" indent="-341840" algn="l" rtl="0">
              <a:lnSpc>
                <a:spcPct val="137500"/>
              </a:lnSpc>
              <a:spcBef>
                <a:spcPts val="800"/>
              </a:spcBef>
              <a:spcAft>
                <a:spcPts val="0"/>
              </a:spcAft>
              <a:buClr>
                <a:srgbClr val="001D35"/>
              </a:buClr>
              <a:buSzPct val="100000"/>
              <a:buFont typeface="Roboto"/>
              <a:buChar char="●"/>
            </a:pPr>
            <a:r>
              <a:rPr lang="en" sz="2547" b="1">
                <a:solidFill>
                  <a:srgbClr val="1F1F1F"/>
                </a:solidFill>
                <a:highlight>
                  <a:srgbClr val="FFFFFF"/>
                </a:highlight>
                <a:latin typeface="Roboto"/>
                <a:ea typeface="Roboto"/>
                <a:cs typeface="Roboto"/>
                <a:sym typeface="Roboto"/>
              </a:rPr>
              <a:t>Cultural Preservation:</a:t>
            </a:r>
            <a:r>
              <a:rPr lang="en" sz="2547" b="1">
                <a:solidFill>
                  <a:srgbClr val="001D35"/>
                </a:solidFill>
                <a:highlight>
                  <a:srgbClr val="FFFFFF"/>
                </a:highlight>
                <a:latin typeface="Roboto"/>
                <a:ea typeface="Roboto"/>
                <a:cs typeface="Roboto"/>
                <a:sym typeface="Roboto"/>
              </a:rPr>
              <a:t> </a:t>
            </a:r>
            <a:r>
              <a:rPr lang="en" sz="2547">
                <a:solidFill>
                  <a:srgbClr val="001D35"/>
                </a:solidFill>
                <a:highlight>
                  <a:srgbClr val="FFFFFF"/>
                </a:highlight>
                <a:latin typeface="Roboto"/>
                <a:ea typeface="Roboto"/>
                <a:cs typeface="Roboto"/>
                <a:sym typeface="Roboto"/>
              </a:rPr>
              <a:t>Sovereignty enables tribes to protect and practice their traditions, languages, and customs. They can establish educational systems that preserve culture and language, control cultural property and sacred sites, and repatriate cultural artifacts and remains.</a:t>
            </a:r>
            <a:endParaRPr sz="2547">
              <a:solidFill>
                <a:srgbClr val="001D35"/>
              </a:solidFill>
              <a:highlight>
                <a:srgbClr val="FFFFFF"/>
              </a:highlight>
              <a:latin typeface="Roboto"/>
              <a:ea typeface="Roboto"/>
              <a:cs typeface="Roboto"/>
              <a:sym typeface="Roboto"/>
            </a:endParaRPr>
          </a:p>
          <a:p>
            <a:pPr marL="0" lvl="0" indent="0" algn="l" rtl="0">
              <a:spcBef>
                <a:spcPts val="2100"/>
              </a:spcBef>
              <a:spcAft>
                <a:spcPts val="1200"/>
              </a:spcAft>
              <a:buNone/>
            </a:pPr>
            <a:endParaRPr/>
          </a:p>
        </p:txBody>
      </p:sp>
      <p:pic>
        <p:nvPicPr>
          <p:cNvPr id="115" name="Google Shape;115;p2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899050" y="1017725"/>
            <a:ext cx="3131250" cy="4195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33333"/>
              </a:lnSpc>
              <a:spcBef>
                <a:spcPts val="800"/>
              </a:spcBef>
              <a:spcAft>
                <a:spcPts val="0"/>
              </a:spcAft>
              <a:buClr>
                <a:schemeClr val="dk1"/>
              </a:buClr>
              <a:buSzPct val="46808"/>
              <a:buFont typeface="Arial"/>
              <a:buNone/>
            </a:pPr>
            <a:r>
              <a:rPr lang="en" sz="2350" b="1">
                <a:solidFill>
                  <a:srgbClr val="1F1F1F"/>
                </a:solidFill>
                <a:highlight>
                  <a:srgbClr val="FFFFFF"/>
                </a:highlight>
                <a:latin typeface="Roboto"/>
                <a:ea typeface="Roboto"/>
                <a:cs typeface="Roboto"/>
                <a:sym typeface="Roboto"/>
              </a:rPr>
              <a:t>Key aspects of Native sovereignty in contemporary law:</a:t>
            </a:r>
            <a:endParaRPr sz="2350" b="1">
              <a:solidFill>
                <a:srgbClr val="1F1F1F"/>
              </a:solidFill>
              <a:highlight>
                <a:srgbClr val="FFFFFF"/>
              </a:highlight>
              <a:latin typeface="Roboto"/>
              <a:ea typeface="Roboto"/>
              <a:cs typeface="Roboto"/>
              <a:sym typeface="Roboto"/>
            </a:endParaRPr>
          </a:p>
          <a:p>
            <a:pPr marL="0" lvl="0" indent="0" algn="l" rtl="0">
              <a:spcBef>
                <a:spcPts val="1500"/>
              </a:spcBef>
              <a:spcAft>
                <a:spcPts val="0"/>
              </a:spcAft>
              <a:buNone/>
            </a:pPr>
            <a:endParaRPr/>
          </a:p>
        </p:txBody>
      </p:sp>
      <p:pic>
        <p:nvPicPr>
          <p:cNvPr id="122" name="Google Shape;122;p2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52400" y="1170125"/>
            <a:ext cx="5123477" cy="3415651"/>
          </a:xfrm>
          <a:prstGeom prst="rect">
            <a:avLst/>
          </a:prstGeom>
          <a:noFill/>
          <a:ln>
            <a:noFill/>
          </a:ln>
        </p:spPr>
      </p:pic>
      <p:sp>
        <p:nvSpPr>
          <p:cNvPr id="121" name="Google Shape;121;p23"/>
          <p:cNvSpPr txBox="1">
            <a:spLocks noGrp="1"/>
          </p:cNvSpPr>
          <p:nvPr>
            <p:ph type="body" idx="1"/>
          </p:nvPr>
        </p:nvSpPr>
        <p:spPr>
          <a:xfrm>
            <a:off x="5428275" y="1152475"/>
            <a:ext cx="3404100" cy="3416400"/>
          </a:xfrm>
          <a:prstGeom prst="rect">
            <a:avLst/>
          </a:prstGeom>
        </p:spPr>
        <p:txBody>
          <a:bodyPr spcFirstLastPara="1" wrap="square" lIns="91425" tIns="91425" rIns="91425" bIns="91425" anchor="t" anchorCtr="0">
            <a:normAutofit fontScale="85000" lnSpcReduction="10000"/>
          </a:bodyPr>
          <a:lstStyle/>
          <a:p>
            <a:pPr marL="457200" lvl="0" indent="-354132" algn="l" rtl="0">
              <a:lnSpc>
                <a:spcPct val="137500"/>
              </a:lnSpc>
              <a:spcBef>
                <a:spcPts val="800"/>
              </a:spcBef>
              <a:spcAft>
                <a:spcPts val="0"/>
              </a:spcAft>
              <a:buClr>
                <a:srgbClr val="001D35"/>
              </a:buClr>
              <a:buSzPct val="100000"/>
              <a:buFont typeface="Roboto"/>
              <a:buChar char="●"/>
            </a:pPr>
            <a:r>
              <a:rPr lang="en" sz="2325" b="1">
                <a:solidFill>
                  <a:srgbClr val="1F1F1F"/>
                </a:solidFill>
                <a:highlight>
                  <a:srgbClr val="FFFFFF"/>
                </a:highlight>
                <a:latin typeface="Roboto"/>
                <a:ea typeface="Roboto"/>
                <a:cs typeface="Roboto"/>
                <a:sym typeface="Roboto"/>
              </a:rPr>
              <a:t>Tribal Courts:</a:t>
            </a:r>
            <a:r>
              <a:rPr lang="en" sz="2325" b="1">
                <a:solidFill>
                  <a:srgbClr val="001D35"/>
                </a:solidFill>
                <a:highlight>
                  <a:srgbClr val="FFFFFF"/>
                </a:highlight>
                <a:latin typeface="Roboto"/>
                <a:ea typeface="Roboto"/>
                <a:cs typeface="Roboto"/>
                <a:sym typeface="Roboto"/>
              </a:rPr>
              <a:t> </a:t>
            </a:r>
            <a:r>
              <a:rPr lang="en" sz="2325">
                <a:solidFill>
                  <a:srgbClr val="001D35"/>
                </a:solidFill>
                <a:highlight>
                  <a:srgbClr val="FFFFFF"/>
                </a:highlight>
                <a:latin typeface="Roboto"/>
                <a:ea typeface="Roboto"/>
                <a:cs typeface="Roboto"/>
                <a:sym typeface="Roboto"/>
              </a:rPr>
              <a:t>Tribes can establish and operate their own judicial systems to handle civil and some criminal cases based on tribal laws and customs.</a:t>
            </a:r>
            <a:endParaRPr sz="2325">
              <a:solidFill>
                <a:srgbClr val="001D35"/>
              </a:solidFill>
              <a:highlight>
                <a:srgbClr val="FFFFFF"/>
              </a:highlight>
              <a:latin typeface="Roboto"/>
              <a:ea typeface="Roboto"/>
              <a:cs typeface="Roboto"/>
              <a:sym typeface="Roboto"/>
            </a:endParaRPr>
          </a:p>
          <a:p>
            <a:pPr marL="0" lvl="0" indent="0" algn="l" rtl="0">
              <a:spcBef>
                <a:spcPts val="2100"/>
              </a:spcBef>
              <a:spcAft>
                <a:spcPts val="120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33333"/>
              </a:lnSpc>
              <a:spcBef>
                <a:spcPts val="800"/>
              </a:spcBef>
              <a:spcAft>
                <a:spcPts val="0"/>
              </a:spcAft>
              <a:buClr>
                <a:schemeClr val="dk1"/>
              </a:buClr>
              <a:buSzPct val="46808"/>
              <a:buFont typeface="Arial"/>
              <a:buNone/>
            </a:pPr>
            <a:r>
              <a:rPr lang="en" sz="2350" b="1" dirty="0">
                <a:solidFill>
                  <a:srgbClr val="1F1F1F"/>
                </a:solidFill>
                <a:highlight>
                  <a:srgbClr val="FFFFFF"/>
                </a:highlight>
                <a:latin typeface="Roboto"/>
                <a:ea typeface="Roboto"/>
                <a:cs typeface="Roboto"/>
                <a:sym typeface="Roboto"/>
              </a:rPr>
              <a:t>Key aspects of Native sovereignty in contemporary law: </a:t>
            </a:r>
            <a:endParaRPr sz="2350" b="1" dirty="0">
              <a:solidFill>
                <a:srgbClr val="1F1F1F"/>
              </a:solidFill>
              <a:highlight>
                <a:srgbClr val="FFFFFF"/>
              </a:highlight>
              <a:latin typeface="Roboto"/>
              <a:ea typeface="Roboto"/>
              <a:cs typeface="Roboto"/>
              <a:sym typeface="Roboto"/>
            </a:endParaRPr>
          </a:p>
          <a:p>
            <a:pPr marL="0" lvl="0" indent="0" algn="l" rtl="0">
              <a:spcBef>
                <a:spcPts val="1500"/>
              </a:spcBef>
              <a:spcAft>
                <a:spcPts val="0"/>
              </a:spcAft>
              <a:buNone/>
            </a:pPr>
            <a:endParaRPr dirty="0"/>
          </a:p>
        </p:txBody>
      </p:sp>
      <p:sp>
        <p:nvSpPr>
          <p:cNvPr id="128" name="Google Shape;128;p24"/>
          <p:cNvSpPr txBox="1">
            <a:spLocks noGrp="1"/>
          </p:cNvSpPr>
          <p:nvPr>
            <p:ph type="body" idx="1"/>
          </p:nvPr>
        </p:nvSpPr>
        <p:spPr>
          <a:xfrm>
            <a:off x="311700" y="1152475"/>
            <a:ext cx="3808800" cy="3416400"/>
          </a:xfrm>
          <a:prstGeom prst="rect">
            <a:avLst/>
          </a:prstGeom>
        </p:spPr>
        <p:txBody>
          <a:bodyPr spcFirstLastPara="1" wrap="square" lIns="91425" tIns="91425" rIns="91425" bIns="91425" anchor="t" anchorCtr="0">
            <a:normAutofit fontScale="85000" lnSpcReduction="20000"/>
          </a:bodyPr>
          <a:lstStyle/>
          <a:p>
            <a:pPr marL="457200" lvl="0" indent="-349172" algn="l" rtl="0">
              <a:lnSpc>
                <a:spcPct val="137500"/>
              </a:lnSpc>
              <a:spcBef>
                <a:spcPts val="800"/>
              </a:spcBef>
              <a:spcAft>
                <a:spcPts val="0"/>
              </a:spcAft>
              <a:buClr>
                <a:srgbClr val="001D35"/>
              </a:buClr>
              <a:buSzPct val="100000"/>
              <a:buFont typeface="Roboto"/>
              <a:buChar char="●"/>
            </a:pPr>
            <a:r>
              <a:rPr lang="en" sz="2233" b="1">
                <a:solidFill>
                  <a:srgbClr val="1F1F1F"/>
                </a:solidFill>
                <a:highlight>
                  <a:srgbClr val="FFFFFF"/>
                </a:highlight>
                <a:latin typeface="Roboto"/>
                <a:ea typeface="Roboto"/>
                <a:cs typeface="Roboto"/>
                <a:sym typeface="Roboto"/>
              </a:rPr>
              <a:t>Economic Development:</a:t>
            </a:r>
            <a:r>
              <a:rPr lang="en" sz="2233">
                <a:solidFill>
                  <a:srgbClr val="001D35"/>
                </a:solidFill>
                <a:highlight>
                  <a:srgbClr val="FFFFFF"/>
                </a:highlight>
                <a:latin typeface="Roboto"/>
                <a:ea typeface="Roboto"/>
                <a:cs typeface="Roboto"/>
                <a:sym typeface="Roboto"/>
              </a:rPr>
              <a:t> Tribes have the power to create and regulate businesses within their territories, negotiate partnerships, and leverage their sovereign status for economic benefits. </a:t>
            </a:r>
            <a:endParaRPr sz="2233">
              <a:solidFill>
                <a:srgbClr val="001D35"/>
              </a:solidFill>
              <a:highlight>
                <a:srgbClr val="FFFFFF"/>
              </a:highlight>
              <a:latin typeface="Roboto"/>
              <a:ea typeface="Roboto"/>
              <a:cs typeface="Roboto"/>
              <a:sym typeface="Roboto"/>
            </a:endParaRPr>
          </a:p>
          <a:p>
            <a:pPr marL="0" lvl="0" indent="0" algn="l" rtl="0">
              <a:spcBef>
                <a:spcPts val="2100"/>
              </a:spcBef>
              <a:spcAft>
                <a:spcPts val="1200"/>
              </a:spcAft>
              <a:buNone/>
            </a:pPr>
            <a:endParaRPr/>
          </a:p>
        </p:txBody>
      </p:sp>
      <p:pic>
        <p:nvPicPr>
          <p:cNvPr id="129" name="Google Shape;129;p2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272900" y="1170125"/>
            <a:ext cx="3774939" cy="3820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50" b="1">
                <a:solidFill>
                  <a:srgbClr val="1F1F1F"/>
                </a:solidFill>
                <a:highlight>
                  <a:srgbClr val="FFFFFF"/>
                </a:highlight>
                <a:latin typeface="Roboto"/>
                <a:ea typeface="Roboto"/>
                <a:cs typeface="Roboto"/>
                <a:sym typeface="Roboto"/>
              </a:rPr>
              <a:t>Legal Basis and Evolution:</a:t>
            </a:r>
            <a:endParaRPr sz="3900" b="1"/>
          </a:p>
        </p:txBody>
      </p:sp>
      <p:sp>
        <p:nvSpPr>
          <p:cNvPr id="135" name="Google Shape;135;p25"/>
          <p:cNvSpPr txBox="1">
            <a:spLocks noGrp="1"/>
          </p:cNvSpPr>
          <p:nvPr>
            <p:ph type="body" idx="1"/>
          </p:nvPr>
        </p:nvSpPr>
        <p:spPr>
          <a:xfrm>
            <a:off x="311700" y="1152475"/>
            <a:ext cx="8520600" cy="3741000"/>
          </a:xfrm>
          <a:prstGeom prst="rect">
            <a:avLst/>
          </a:prstGeom>
        </p:spPr>
        <p:txBody>
          <a:bodyPr spcFirstLastPara="1" wrap="square" lIns="91425" tIns="91425" rIns="91425" bIns="91425" anchor="t" anchorCtr="0">
            <a:normAutofit/>
          </a:bodyPr>
          <a:lstStyle/>
          <a:p>
            <a:pPr marL="457200" lvl="0" indent="-317500" algn="l" rtl="0">
              <a:lnSpc>
                <a:spcPct val="137500"/>
              </a:lnSpc>
              <a:spcBef>
                <a:spcPts val="800"/>
              </a:spcBef>
              <a:spcAft>
                <a:spcPts val="0"/>
              </a:spcAft>
              <a:buClr>
                <a:srgbClr val="001D35"/>
              </a:buClr>
              <a:buSzPts val="1400"/>
              <a:buFont typeface="Roboto"/>
              <a:buChar char="●"/>
            </a:pPr>
            <a:r>
              <a:rPr lang="en" sz="1400" b="1">
                <a:solidFill>
                  <a:srgbClr val="1F1F1F"/>
                </a:solidFill>
                <a:highlight>
                  <a:srgbClr val="FFFFFF"/>
                </a:highlight>
                <a:latin typeface="Roboto"/>
                <a:ea typeface="Roboto"/>
                <a:cs typeface="Roboto"/>
                <a:sym typeface="Roboto"/>
              </a:rPr>
              <a:t>U.S. Constitution:</a:t>
            </a:r>
            <a:r>
              <a:rPr lang="en" sz="1400" b="1">
                <a:solidFill>
                  <a:srgbClr val="001D35"/>
                </a:solidFill>
                <a:highlight>
                  <a:srgbClr val="FFFFFF"/>
                </a:highlight>
                <a:latin typeface="Roboto"/>
                <a:ea typeface="Roboto"/>
                <a:cs typeface="Roboto"/>
                <a:sym typeface="Roboto"/>
              </a:rPr>
              <a:t> </a:t>
            </a:r>
            <a:r>
              <a:rPr lang="en" sz="1400">
                <a:solidFill>
                  <a:srgbClr val="001D35"/>
                </a:solidFill>
                <a:highlight>
                  <a:srgbClr val="FFFFFF"/>
                </a:highlight>
                <a:latin typeface="Roboto"/>
                <a:ea typeface="Roboto"/>
                <a:cs typeface="Roboto"/>
                <a:sym typeface="Roboto"/>
              </a:rPr>
              <a:t>The Constitution recognizes tribes as distinct political entities and grants Congress authority in Indian affairs.</a:t>
            </a:r>
            <a:endParaRPr sz="1400">
              <a:solidFill>
                <a:srgbClr val="001D35"/>
              </a:solidFill>
              <a:highlight>
                <a:srgbClr val="FFFFFF"/>
              </a:highlight>
              <a:latin typeface="Roboto"/>
              <a:ea typeface="Roboto"/>
              <a:cs typeface="Roboto"/>
              <a:sym typeface="Roboto"/>
            </a:endParaRPr>
          </a:p>
          <a:p>
            <a:pPr marL="457200" lvl="0" indent="-317500" algn="l" rtl="0">
              <a:lnSpc>
                <a:spcPct val="137500"/>
              </a:lnSpc>
              <a:spcBef>
                <a:spcPts val="0"/>
              </a:spcBef>
              <a:spcAft>
                <a:spcPts val="0"/>
              </a:spcAft>
              <a:buClr>
                <a:srgbClr val="001D35"/>
              </a:buClr>
              <a:buSzPts val="1400"/>
              <a:buFont typeface="Roboto"/>
              <a:buChar char="●"/>
            </a:pPr>
            <a:r>
              <a:rPr lang="en" sz="1400" b="1">
                <a:solidFill>
                  <a:srgbClr val="1F1F1F"/>
                </a:solidFill>
                <a:highlight>
                  <a:srgbClr val="FFFFFF"/>
                </a:highlight>
                <a:latin typeface="Roboto"/>
                <a:ea typeface="Roboto"/>
                <a:cs typeface="Roboto"/>
                <a:sym typeface="Roboto"/>
              </a:rPr>
              <a:t>Treaties:</a:t>
            </a:r>
            <a:r>
              <a:rPr lang="en" sz="1400" b="1">
                <a:solidFill>
                  <a:srgbClr val="001D35"/>
                </a:solidFill>
                <a:highlight>
                  <a:srgbClr val="FFFFFF"/>
                </a:highlight>
                <a:latin typeface="Roboto"/>
                <a:ea typeface="Roboto"/>
                <a:cs typeface="Roboto"/>
                <a:sym typeface="Roboto"/>
              </a:rPr>
              <a:t> </a:t>
            </a:r>
            <a:r>
              <a:rPr lang="en" sz="1400">
                <a:solidFill>
                  <a:srgbClr val="001D35"/>
                </a:solidFill>
                <a:highlight>
                  <a:srgbClr val="FFFFFF"/>
                </a:highlight>
                <a:latin typeface="Roboto"/>
                <a:ea typeface="Roboto"/>
                <a:cs typeface="Roboto"/>
                <a:sym typeface="Roboto"/>
              </a:rPr>
              <a:t>Early treaties established government-to-government relationships, recognizing tribes as sovereign entities and outlining rights and federal protections.</a:t>
            </a:r>
            <a:endParaRPr sz="1400">
              <a:solidFill>
                <a:srgbClr val="001D35"/>
              </a:solidFill>
              <a:highlight>
                <a:srgbClr val="FFFFFF"/>
              </a:highlight>
              <a:latin typeface="Roboto"/>
              <a:ea typeface="Roboto"/>
              <a:cs typeface="Roboto"/>
              <a:sym typeface="Roboto"/>
            </a:endParaRPr>
          </a:p>
          <a:p>
            <a:pPr marL="457200" lvl="0" indent="-317500" algn="l" rtl="0">
              <a:lnSpc>
                <a:spcPct val="137500"/>
              </a:lnSpc>
              <a:spcBef>
                <a:spcPts val="0"/>
              </a:spcBef>
              <a:spcAft>
                <a:spcPts val="0"/>
              </a:spcAft>
              <a:buClr>
                <a:srgbClr val="001D35"/>
              </a:buClr>
              <a:buSzPts val="1400"/>
              <a:buFont typeface="Roboto"/>
              <a:buChar char="●"/>
            </a:pPr>
            <a:r>
              <a:rPr lang="en" sz="1400" b="1">
                <a:solidFill>
                  <a:srgbClr val="1F1F1F"/>
                </a:solidFill>
                <a:highlight>
                  <a:srgbClr val="FFFFFF"/>
                </a:highlight>
                <a:latin typeface="Roboto"/>
                <a:ea typeface="Roboto"/>
                <a:cs typeface="Roboto"/>
                <a:sym typeface="Roboto"/>
              </a:rPr>
              <a:t>Supreme Court Decisions:</a:t>
            </a:r>
            <a:r>
              <a:rPr lang="en" sz="1400">
                <a:solidFill>
                  <a:srgbClr val="001D35"/>
                </a:solidFill>
                <a:highlight>
                  <a:srgbClr val="FFFFFF"/>
                </a:highlight>
                <a:latin typeface="Roboto"/>
                <a:ea typeface="Roboto"/>
                <a:cs typeface="Roboto"/>
                <a:sym typeface="Roboto"/>
              </a:rPr>
              <a:t> Landmark cases like the "Marshall Trilogy" (</a:t>
            </a:r>
            <a:r>
              <a:rPr lang="en" sz="1400" i="1">
                <a:solidFill>
                  <a:srgbClr val="001D35"/>
                </a:solidFill>
                <a:highlight>
                  <a:srgbClr val="FFFFFF"/>
                </a:highlight>
                <a:latin typeface="Roboto"/>
                <a:ea typeface="Roboto"/>
                <a:cs typeface="Roboto"/>
                <a:sym typeface="Roboto"/>
              </a:rPr>
              <a:t>Johnson v. McIntosh, Cherokee Nation v. Georgia, Worcester v. Georgia</a:t>
            </a:r>
            <a:r>
              <a:rPr lang="en" sz="1400">
                <a:solidFill>
                  <a:srgbClr val="001D35"/>
                </a:solidFill>
                <a:highlight>
                  <a:srgbClr val="FFFFFF"/>
                </a:highlight>
                <a:latin typeface="Roboto"/>
                <a:ea typeface="Roboto"/>
                <a:cs typeface="Roboto"/>
                <a:sym typeface="Roboto"/>
              </a:rPr>
              <a:t>) defined tribes as "domestic dependent nations" with inherent, but sometimes limited, sovereignty. Cases like </a:t>
            </a:r>
            <a:r>
              <a:rPr lang="en" sz="1400" i="1">
                <a:solidFill>
                  <a:srgbClr val="001D35"/>
                </a:solidFill>
                <a:highlight>
                  <a:srgbClr val="FFFFFF"/>
                </a:highlight>
                <a:latin typeface="Roboto"/>
                <a:ea typeface="Roboto"/>
                <a:cs typeface="Roboto"/>
                <a:sym typeface="Roboto"/>
              </a:rPr>
              <a:t>United States v. Wheeler</a:t>
            </a:r>
            <a:r>
              <a:rPr lang="en" sz="1400">
                <a:solidFill>
                  <a:srgbClr val="001D35"/>
                </a:solidFill>
                <a:highlight>
                  <a:srgbClr val="FFFFFF"/>
                </a:highlight>
                <a:latin typeface="Roboto"/>
                <a:ea typeface="Roboto"/>
                <a:cs typeface="Roboto"/>
                <a:sym typeface="Roboto"/>
              </a:rPr>
              <a:t> (1978) reaffirmed the inherent sovereignty of tribes.</a:t>
            </a:r>
            <a:endParaRPr sz="1400">
              <a:solidFill>
                <a:srgbClr val="001D35"/>
              </a:solidFill>
              <a:highlight>
                <a:srgbClr val="FFFFFF"/>
              </a:highlight>
              <a:latin typeface="Roboto"/>
              <a:ea typeface="Roboto"/>
              <a:cs typeface="Roboto"/>
              <a:sym typeface="Roboto"/>
            </a:endParaRPr>
          </a:p>
          <a:p>
            <a:pPr marL="457200" lvl="0" indent="-317500" algn="l" rtl="0">
              <a:lnSpc>
                <a:spcPct val="137500"/>
              </a:lnSpc>
              <a:spcBef>
                <a:spcPts val="0"/>
              </a:spcBef>
              <a:spcAft>
                <a:spcPts val="0"/>
              </a:spcAft>
              <a:buClr>
                <a:srgbClr val="001D35"/>
              </a:buClr>
              <a:buSzPts val="1400"/>
              <a:buFont typeface="Roboto"/>
              <a:buChar char="●"/>
            </a:pPr>
            <a:r>
              <a:rPr lang="en" sz="1400" b="1">
                <a:solidFill>
                  <a:srgbClr val="1F1F1F"/>
                </a:solidFill>
                <a:highlight>
                  <a:srgbClr val="FFFFFF"/>
                </a:highlight>
                <a:latin typeface="Roboto"/>
                <a:ea typeface="Roboto"/>
                <a:cs typeface="Roboto"/>
                <a:sym typeface="Roboto"/>
              </a:rPr>
              <a:t>Congressional Acts:</a:t>
            </a:r>
            <a:r>
              <a:rPr lang="en" sz="1400" b="1">
                <a:solidFill>
                  <a:srgbClr val="001D35"/>
                </a:solidFill>
                <a:highlight>
                  <a:srgbClr val="FFFFFF"/>
                </a:highlight>
                <a:latin typeface="Roboto"/>
                <a:ea typeface="Roboto"/>
                <a:cs typeface="Roboto"/>
                <a:sym typeface="Roboto"/>
              </a:rPr>
              <a:t> </a:t>
            </a:r>
            <a:r>
              <a:rPr lang="en" sz="1400">
                <a:solidFill>
                  <a:srgbClr val="001D35"/>
                </a:solidFill>
                <a:highlight>
                  <a:srgbClr val="FFFFFF"/>
                </a:highlight>
                <a:latin typeface="Roboto"/>
                <a:ea typeface="Roboto"/>
                <a:cs typeface="Roboto"/>
                <a:sym typeface="Roboto"/>
              </a:rPr>
              <a:t>Laws like the Indian Reorganization Act of 1934 and the Indian Self-Determination and Education Assistance Act of 1975 have acknowledged inherent tribal sovereignty and promoted self-governance</a:t>
            </a:r>
            <a:endParaRPr sz="20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6"/>
          <p:cNvSpPr txBox="1">
            <a:spLocks noGrp="1"/>
          </p:cNvSpPr>
          <p:nvPr>
            <p:ph type="title"/>
          </p:nvPr>
        </p:nvSpPr>
        <p:spPr>
          <a:xfrm>
            <a:off x="311700" y="18347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33333"/>
              </a:lnSpc>
              <a:spcBef>
                <a:spcPts val="800"/>
              </a:spcBef>
              <a:spcAft>
                <a:spcPts val="0"/>
              </a:spcAft>
              <a:buClr>
                <a:schemeClr val="dk1"/>
              </a:buClr>
              <a:buSzPct val="49131"/>
              <a:buFont typeface="Arial"/>
              <a:buNone/>
            </a:pPr>
            <a:r>
              <a:rPr lang="en" sz="2238" b="1">
                <a:solidFill>
                  <a:srgbClr val="1F1F1F"/>
                </a:solidFill>
                <a:highlight>
                  <a:srgbClr val="FFFFFF"/>
                </a:highlight>
                <a:latin typeface="Roboto"/>
                <a:ea typeface="Roboto"/>
                <a:cs typeface="Roboto"/>
                <a:sym typeface="Roboto"/>
              </a:rPr>
              <a:t>Contemporary Challenges and Issues:</a:t>
            </a:r>
            <a:endParaRPr sz="2238" b="1">
              <a:solidFill>
                <a:srgbClr val="1F1F1F"/>
              </a:solidFill>
              <a:highlight>
                <a:srgbClr val="FFFFFF"/>
              </a:highlight>
              <a:latin typeface="Roboto"/>
              <a:ea typeface="Roboto"/>
              <a:cs typeface="Roboto"/>
              <a:sym typeface="Roboto"/>
            </a:endParaRPr>
          </a:p>
          <a:p>
            <a:pPr marL="0" lvl="0" indent="0" algn="l" rtl="0">
              <a:lnSpc>
                <a:spcPct val="115000"/>
              </a:lnSpc>
              <a:spcBef>
                <a:spcPts val="1500"/>
              </a:spcBef>
              <a:spcAft>
                <a:spcPts val="0"/>
              </a:spcAft>
              <a:buClr>
                <a:schemeClr val="dk1"/>
              </a:buClr>
              <a:buSzPct val="100000"/>
              <a:buFont typeface="Arial"/>
              <a:buNone/>
            </a:pPr>
            <a:endParaRPr sz="1100">
              <a:solidFill>
                <a:srgbClr val="1F1F1F"/>
              </a:solidFill>
            </a:endParaRPr>
          </a:p>
          <a:p>
            <a:pPr marL="0" lvl="0" indent="0" algn="l" rtl="0">
              <a:spcBef>
                <a:spcPts val="0"/>
              </a:spcBef>
              <a:spcAft>
                <a:spcPts val="0"/>
              </a:spcAft>
              <a:buNone/>
            </a:pPr>
            <a:endParaRPr/>
          </a:p>
        </p:txBody>
      </p:sp>
      <p:sp>
        <p:nvSpPr>
          <p:cNvPr id="141" name="Google Shape;141;p26"/>
          <p:cNvSpPr txBox="1">
            <a:spLocks noGrp="1"/>
          </p:cNvSpPr>
          <p:nvPr>
            <p:ph type="body" idx="1"/>
          </p:nvPr>
        </p:nvSpPr>
        <p:spPr>
          <a:xfrm>
            <a:off x="311700" y="756175"/>
            <a:ext cx="8520600" cy="4189800"/>
          </a:xfrm>
          <a:prstGeom prst="rect">
            <a:avLst/>
          </a:prstGeom>
        </p:spPr>
        <p:txBody>
          <a:bodyPr spcFirstLastPara="1" wrap="square" lIns="91425" tIns="91425" rIns="91425" bIns="91425" anchor="t" anchorCtr="0">
            <a:normAutofit fontScale="70000" lnSpcReduction="20000"/>
          </a:bodyPr>
          <a:lstStyle/>
          <a:p>
            <a:pPr marL="457200" lvl="0" indent="-322200" algn="l" rtl="0">
              <a:lnSpc>
                <a:spcPct val="137500"/>
              </a:lnSpc>
              <a:spcBef>
                <a:spcPts val="800"/>
              </a:spcBef>
              <a:spcAft>
                <a:spcPts val="0"/>
              </a:spcAft>
              <a:buClr>
                <a:srgbClr val="001D35"/>
              </a:buClr>
              <a:buSzPct val="100000"/>
              <a:buFont typeface="Roboto"/>
              <a:buChar char="●"/>
            </a:pPr>
            <a:r>
              <a:rPr lang="en" sz="2105" b="1">
                <a:solidFill>
                  <a:srgbClr val="1F1F1F"/>
                </a:solidFill>
                <a:highlight>
                  <a:srgbClr val="FFFFFF"/>
                </a:highlight>
                <a:latin typeface="Roboto"/>
                <a:ea typeface="Roboto"/>
                <a:cs typeface="Roboto"/>
                <a:sym typeface="Roboto"/>
              </a:rPr>
              <a:t>Jurisdictional Disputes:</a:t>
            </a:r>
            <a:r>
              <a:rPr lang="en" sz="2105">
                <a:solidFill>
                  <a:srgbClr val="001D35"/>
                </a:solidFill>
                <a:highlight>
                  <a:srgbClr val="FFFFFF"/>
                </a:highlight>
                <a:latin typeface="Roboto"/>
                <a:ea typeface="Roboto"/>
                <a:cs typeface="Roboto"/>
                <a:sym typeface="Roboto"/>
              </a:rPr>
              <a:t> Conflicting jurisdictions between tribal, federal, and state authorities, particularly concerning crimes committed on tribal lands by non-Natives, remain a significant challenge. The Supreme Court's decision in </a:t>
            </a:r>
            <a:r>
              <a:rPr lang="en" sz="2105" i="1">
                <a:solidFill>
                  <a:srgbClr val="001D35"/>
                </a:solidFill>
                <a:highlight>
                  <a:srgbClr val="FFFFFF"/>
                </a:highlight>
                <a:latin typeface="Roboto"/>
                <a:ea typeface="Roboto"/>
                <a:cs typeface="Roboto"/>
                <a:sym typeface="Roboto"/>
              </a:rPr>
              <a:t>Oklahoma v. Castro-Huerta</a:t>
            </a:r>
            <a:r>
              <a:rPr lang="en" sz="2105">
                <a:solidFill>
                  <a:srgbClr val="001D35"/>
                </a:solidFill>
                <a:highlight>
                  <a:srgbClr val="FFFFFF"/>
                </a:highlight>
                <a:latin typeface="Roboto"/>
                <a:ea typeface="Roboto"/>
                <a:cs typeface="Roboto"/>
                <a:sym typeface="Roboto"/>
              </a:rPr>
              <a:t> (2022) highlighted these challenges.</a:t>
            </a:r>
            <a:endParaRPr sz="2105">
              <a:solidFill>
                <a:srgbClr val="001D35"/>
              </a:solidFill>
              <a:highlight>
                <a:srgbClr val="FFFFFF"/>
              </a:highlight>
              <a:latin typeface="Roboto"/>
              <a:ea typeface="Roboto"/>
              <a:cs typeface="Roboto"/>
              <a:sym typeface="Roboto"/>
            </a:endParaRPr>
          </a:p>
          <a:p>
            <a:pPr marL="457200" lvl="0" indent="-322200" algn="l" rtl="0">
              <a:lnSpc>
                <a:spcPct val="137500"/>
              </a:lnSpc>
              <a:spcBef>
                <a:spcPts val="0"/>
              </a:spcBef>
              <a:spcAft>
                <a:spcPts val="0"/>
              </a:spcAft>
              <a:buClr>
                <a:srgbClr val="001D35"/>
              </a:buClr>
              <a:buSzPct val="100000"/>
              <a:buFont typeface="Roboto"/>
              <a:buChar char="●"/>
            </a:pPr>
            <a:r>
              <a:rPr lang="en" sz="2105" b="1">
                <a:solidFill>
                  <a:srgbClr val="1F1F1F"/>
                </a:solidFill>
                <a:highlight>
                  <a:srgbClr val="FFFFFF"/>
                </a:highlight>
                <a:latin typeface="Roboto"/>
                <a:ea typeface="Roboto"/>
                <a:cs typeface="Roboto"/>
                <a:sym typeface="Roboto"/>
              </a:rPr>
              <a:t>Federal Funding:</a:t>
            </a:r>
            <a:r>
              <a:rPr lang="en" sz="2105">
                <a:solidFill>
                  <a:srgbClr val="001D35"/>
                </a:solidFill>
                <a:highlight>
                  <a:srgbClr val="FFFFFF"/>
                </a:highlight>
                <a:latin typeface="Roboto"/>
                <a:ea typeface="Roboto"/>
                <a:cs typeface="Roboto"/>
                <a:sym typeface="Roboto"/>
              </a:rPr>
              <a:t> Tribes often lack adequate federal funding and resources for essential services, including law enforcement and tribal courts, which can impede their ability to fully exercise their sovereignty.</a:t>
            </a:r>
            <a:endParaRPr sz="2105">
              <a:solidFill>
                <a:srgbClr val="001D35"/>
              </a:solidFill>
              <a:highlight>
                <a:srgbClr val="FFFFFF"/>
              </a:highlight>
              <a:latin typeface="Roboto"/>
              <a:ea typeface="Roboto"/>
              <a:cs typeface="Roboto"/>
              <a:sym typeface="Roboto"/>
            </a:endParaRPr>
          </a:p>
          <a:p>
            <a:pPr marL="457200" lvl="0" indent="-322200" algn="l" rtl="0">
              <a:lnSpc>
                <a:spcPct val="137500"/>
              </a:lnSpc>
              <a:spcBef>
                <a:spcPts val="0"/>
              </a:spcBef>
              <a:spcAft>
                <a:spcPts val="0"/>
              </a:spcAft>
              <a:buClr>
                <a:srgbClr val="001D35"/>
              </a:buClr>
              <a:buSzPct val="100000"/>
              <a:buFont typeface="Roboto"/>
              <a:buChar char="●"/>
            </a:pPr>
            <a:r>
              <a:rPr lang="en" sz="2105" b="1">
                <a:solidFill>
                  <a:srgbClr val="1F1F1F"/>
                </a:solidFill>
                <a:highlight>
                  <a:srgbClr val="FFFFFF"/>
                </a:highlight>
                <a:latin typeface="Roboto"/>
                <a:ea typeface="Roboto"/>
                <a:cs typeface="Roboto"/>
                <a:sym typeface="Roboto"/>
              </a:rPr>
              <a:t>Historical Legacy:</a:t>
            </a:r>
            <a:r>
              <a:rPr lang="en" sz="2105">
                <a:solidFill>
                  <a:srgbClr val="001D35"/>
                </a:solidFill>
                <a:highlight>
                  <a:srgbClr val="FFFFFF"/>
                </a:highlight>
                <a:latin typeface="Roboto"/>
                <a:ea typeface="Roboto"/>
                <a:cs typeface="Roboto"/>
                <a:sym typeface="Roboto"/>
              </a:rPr>
              <a:t> The legacy of colonization, forced assimilation, and discriminatory policies continues to impact tribal sovereignty and governance.</a:t>
            </a:r>
            <a:endParaRPr sz="2105">
              <a:solidFill>
                <a:srgbClr val="001D35"/>
              </a:solidFill>
              <a:highlight>
                <a:srgbClr val="FFFFFF"/>
              </a:highlight>
              <a:latin typeface="Roboto"/>
              <a:ea typeface="Roboto"/>
              <a:cs typeface="Roboto"/>
              <a:sym typeface="Roboto"/>
            </a:endParaRPr>
          </a:p>
          <a:p>
            <a:pPr marL="457200" lvl="0" indent="-322200" algn="l" rtl="0">
              <a:lnSpc>
                <a:spcPct val="137500"/>
              </a:lnSpc>
              <a:spcBef>
                <a:spcPts val="0"/>
              </a:spcBef>
              <a:spcAft>
                <a:spcPts val="0"/>
              </a:spcAft>
              <a:buClr>
                <a:srgbClr val="001D35"/>
              </a:buClr>
              <a:buSzPct val="100000"/>
              <a:buFont typeface="Roboto"/>
              <a:buChar char="●"/>
            </a:pPr>
            <a:r>
              <a:rPr lang="en" sz="2105" b="1">
                <a:solidFill>
                  <a:srgbClr val="1F1F1F"/>
                </a:solidFill>
                <a:highlight>
                  <a:srgbClr val="FFFFFF"/>
                </a:highlight>
                <a:latin typeface="Roboto"/>
                <a:ea typeface="Roboto"/>
                <a:cs typeface="Roboto"/>
                <a:sym typeface="Roboto"/>
              </a:rPr>
              <a:t>Violence Against Native Women</a:t>
            </a:r>
            <a:r>
              <a:rPr lang="en" sz="2105">
                <a:solidFill>
                  <a:srgbClr val="1F1F1F"/>
                </a:solidFill>
                <a:highlight>
                  <a:srgbClr val="FFFFFF"/>
                </a:highlight>
                <a:latin typeface="Roboto"/>
                <a:ea typeface="Roboto"/>
                <a:cs typeface="Roboto"/>
                <a:sym typeface="Roboto"/>
              </a:rPr>
              <a:t>:</a:t>
            </a:r>
            <a:r>
              <a:rPr lang="en" sz="2105">
                <a:solidFill>
                  <a:srgbClr val="001D35"/>
                </a:solidFill>
                <a:highlight>
                  <a:srgbClr val="FFFFFF"/>
                </a:highlight>
                <a:latin typeface="Roboto"/>
                <a:ea typeface="Roboto"/>
                <a:cs typeface="Roboto"/>
                <a:sym typeface="Roboto"/>
              </a:rPr>
              <a:t> Jurisdictional complexities can create challenges in prosecuting violence against Native women.</a:t>
            </a:r>
            <a:endParaRPr sz="2105">
              <a:solidFill>
                <a:srgbClr val="001D35"/>
              </a:solidFill>
              <a:highlight>
                <a:srgbClr val="FFFFFF"/>
              </a:highlight>
              <a:latin typeface="Roboto"/>
              <a:ea typeface="Roboto"/>
              <a:cs typeface="Roboto"/>
              <a:sym typeface="Roboto"/>
            </a:endParaRPr>
          </a:p>
          <a:p>
            <a:pPr marL="457200" lvl="0" indent="-322200" algn="l" rtl="0">
              <a:lnSpc>
                <a:spcPct val="137500"/>
              </a:lnSpc>
              <a:spcBef>
                <a:spcPts val="0"/>
              </a:spcBef>
              <a:spcAft>
                <a:spcPts val="0"/>
              </a:spcAft>
              <a:buClr>
                <a:srgbClr val="001D35"/>
              </a:buClr>
              <a:buSzPct val="100000"/>
              <a:buFont typeface="Roboto"/>
              <a:buChar char="●"/>
            </a:pPr>
            <a:r>
              <a:rPr lang="en" sz="2105" b="1">
                <a:solidFill>
                  <a:srgbClr val="1F1F1F"/>
                </a:solidFill>
                <a:highlight>
                  <a:srgbClr val="FFFFFF"/>
                </a:highlight>
                <a:latin typeface="Roboto"/>
                <a:ea typeface="Roboto"/>
                <a:cs typeface="Roboto"/>
                <a:sym typeface="Roboto"/>
              </a:rPr>
              <a:t>State Encroachment:</a:t>
            </a:r>
            <a:r>
              <a:rPr lang="en" sz="2105" b="1">
                <a:solidFill>
                  <a:srgbClr val="001D35"/>
                </a:solidFill>
                <a:highlight>
                  <a:srgbClr val="FFFFFF"/>
                </a:highlight>
                <a:latin typeface="Roboto"/>
                <a:ea typeface="Roboto"/>
                <a:cs typeface="Roboto"/>
                <a:sym typeface="Roboto"/>
              </a:rPr>
              <a:t> </a:t>
            </a:r>
            <a:r>
              <a:rPr lang="en" sz="2105">
                <a:solidFill>
                  <a:srgbClr val="001D35"/>
                </a:solidFill>
                <a:highlight>
                  <a:srgbClr val="FFFFFF"/>
                </a:highlight>
                <a:latin typeface="Roboto"/>
                <a:ea typeface="Roboto"/>
                <a:cs typeface="Roboto"/>
                <a:sym typeface="Roboto"/>
              </a:rPr>
              <a:t>States have attempted to assert jurisdiction over tribal matters, but federal court rulings have generally upheld tribal sovereignty. </a:t>
            </a:r>
            <a:endParaRPr sz="2105">
              <a:solidFill>
                <a:srgbClr val="001D35"/>
              </a:solidFill>
              <a:highlight>
                <a:srgbClr val="FFFFFF"/>
              </a:highlight>
              <a:latin typeface="Roboto"/>
              <a:ea typeface="Roboto"/>
              <a:cs typeface="Roboto"/>
              <a:sym typeface="Roboto"/>
            </a:endParaRPr>
          </a:p>
          <a:p>
            <a:pPr marL="0" lvl="0" indent="0" algn="l" rtl="0">
              <a:spcBef>
                <a:spcPts val="2100"/>
              </a:spcBef>
              <a:spcAft>
                <a:spcPts val="120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20000"/>
              </a:lnSpc>
              <a:spcBef>
                <a:spcPts val="0"/>
              </a:spcBef>
              <a:spcAft>
                <a:spcPts val="0"/>
              </a:spcAft>
              <a:buClr>
                <a:schemeClr val="dk1"/>
              </a:buClr>
              <a:buSzPct val="47826"/>
              <a:buFont typeface="Arial"/>
              <a:buNone/>
            </a:pPr>
            <a:r>
              <a:rPr lang="en" sz="2300" b="1">
                <a:solidFill>
                  <a:srgbClr val="3A3A3A"/>
                </a:solidFill>
                <a:highlight>
                  <a:srgbClr val="FFFFFF"/>
                </a:highlight>
                <a:latin typeface="Georgia"/>
                <a:ea typeface="Georgia"/>
                <a:cs typeface="Georgia"/>
                <a:sym typeface="Georgia"/>
              </a:rPr>
              <a:t>Your turn to discover more!</a:t>
            </a:r>
            <a:endParaRPr sz="2300" b="1">
              <a:solidFill>
                <a:srgbClr val="3A3A3A"/>
              </a:solidFill>
              <a:highlight>
                <a:srgbClr val="FFFFFF"/>
              </a:highlight>
              <a:latin typeface="Georgia"/>
              <a:ea typeface="Georgia"/>
              <a:cs typeface="Georgia"/>
              <a:sym typeface="Georgia"/>
            </a:endParaRPr>
          </a:p>
          <a:p>
            <a:pPr marL="0" lvl="0" indent="0" algn="l" rtl="0">
              <a:spcBef>
                <a:spcPts val="300"/>
              </a:spcBef>
              <a:spcAft>
                <a:spcPts val="0"/>
              </a:spcAft>
              <a:buNone/>
            </a:pPr>
            <a:endParaRPr/>
          </a:p>
        </p:txBody>
      </p:sp>
      <p:sp>
        <p:nvSpPr>
          <p:cNvPr id="147" name="Google Shape;147;p27"/>
          <p:cNvSpPr txBox="1">
            <a:spLocks noGrp="1"/>
          </p:cNvSpPr>
          <p:nvPr>
            <p:ph type="body" idx="1"/>
          </p:nvPr>
        </p:nvSpPr>
        <p:spPr>
          <a:xfrm>
            <a:off x="311700" y="2191075"/>
            <a:ext cx="8520600" cy="23778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u="sng">
                <a:solidFill>
                  <a:schemeClr val="hlink"/>
                </a:solidFill>
                <a:hlinkClick r:id="rId3"/>
              </a:rPr>
              <a:t>https://journalistsresource.org/politics-and-government/tribal-sovereignty-native-americans/</a:t>
            </a:r>
            <a:r>
              <a:rPr lang="en"/>
              <a:t> </a:t>
            </a:r>
            <a:endParaRPr/>
          </a:p>
          <a:p>
            <a:pPr marL="0" lvl="0" indent="0" algn="l" rtl="0">
              <a:spcBef>
                <a:spcPts val="1200"/>
              </a:spcBef>
              <a:spcAft>
                <a:spcPts val="0"/>
              </a:spcAft>
              <a:buNone/>
            </a:pPr>
            <a:endParaRPr/>
          </a:p>
          <a:p>
            <a:pPr marL="0" lvl="0" indent="0" algn="l" rtl="0">
              <a:spcBef>
                <a:spcPts val="1200"/>
              </a:spcBef>
              <a:spcAft>
                <a:spcPts val="0"/>
              </a:spcAft>
              <a:buNone/>
            </a:pPr>
            <a:r>
              <a:rPr lang="en" sz="2108" b="1">
                <a:solidFill>
                  <a:schemeClr val="dk1"/>
                </a:solidFill>
              </a:rPr>
              <a:t>Read the article - </a:t>
            </a:r>
            <a:r>
              <a:rPr lang="en" sz="2608" b="1">
                <a:solidFill>
                  <a:schemeClr val="dk1"/>
                </a:solidFill>
                <a:highlight>
                  <a:schemeClr val="lt1"/>
                </a:highlight>
                <a:latin typeface="Georgia"/>
                <a:ea typeface="Georgia"/>
                <a:cs typeface="Georgia"/>
                <a:sym typeface="Georgia"/>
              </a:rPr>
              <a:t>What’s tribal sovereignty and what does it mean for Native Americans? </a:t>
            </a:r>
            <a:endParaRPr sz="2608" b="1">
              <a:solidFill>
                <a:schemeClr val="dk1"/>
              </a:solidFill>
              <a:highlight>
                <a:schemeClr val="lt1"/>
              </a:highlight>
              <a:latin typeface="Georgia"/>
              <a:ea typeface="Georgia"/>
              <a:cs typeface="Georgia"/>
              <a:sym typeface="Georgia"/>
            </a:endParaRPr>
          </a:p>
          <a:p>
            <a:pPr marL="0" lvl="0" indent="0" algn="l" rtl="0">
              <a:spcBef>
                <a:spcPts val="1200"/>
              </a:spcBef>
              <a:spcAft>
                <a:spcPts val="1200"/>
              </a:spcAft>
              <a:buNone/>
            </a:pPr>
            <a:endParaRPr/>
          </a:p>
        </p:txBody>
      </p:sp>
      <p:pic>
        <p:nvPicPr>
          <p:cNvPr id="148" name="Google Shape;148;p27">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038522" y="115101"/>
            <a:ext cx="2198349" cy="2075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914400" lvl="0" indent="457200" algn="l" rtl="0">
              <a:spcBef>
                <a:spcPts val="0"/>
              </a:spcBef>
              <a:spcAft>
                <a:spcPts val="0"/>
              </a:spcAft>
              <a:buNone/>
            </a:pPr>
            <a:r>
              <a:rPr lang="en"/>
              <a:t>Checking for Understanding</a:t>
            </a:r>
            <a:endParaRPr/>
          </a:p>
        </p:txBody>
      </p:sp>
      <p:sp>
        <p:nvSpPr>
          <p:cNvPr id="154" name="Google Shape;154;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Use the link, make a copy of the document and type your responses.  Then share your responses with Mr. Yates.</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r>
              <a:rPr lang="en" b="1" u="sng">
                <a:solidFill>
                  <a:schemeClr val="hlink"/>
                </a:solidFill>
                <a:hlinkClick r:id="rId3"/>
              </a:rPr>
              <a:t>https://docs.google.com/document/d/1Tvy87VYt_-hY27g1r0b-YYKIFEyur2aBfpAD82LGLJQ/edit?usp=sharing</a:t>
            </a:r>
            <a:r>
              <a:rPr lang="en" b="1"/>
              <a:t> </a:t>
            </a:r>
            <a:endParaRPr b="1"/>
          </a:p>
        </p:txBody>
      </p:sp>
      <p:pic>
        <p:nvPicPr>
          <p:cNvPr id="155" name="Google Shape;155;p2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86953" y="222513"/>
            <a:ext cx="1017723" cy="101772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Exit Ticket</a:t>
            </a:r>
            <a:endParaRPr/>
          </a:p>
        </p:txBody>
      </p:sp>
      <p:sp>
        <p:nvSpPr>
          <p:cNvPr id="161" name="Google Shape;161;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lnSpc>
                <a:spcPct val="200000"/>
              </a:lnSpc>
              <a:spcBef>
                <a:spcPts val="1200"/>
              </a:spcBef>
              <a:spcAft>
                <a:spcPts val="1200"/>
              </a:spcAft>
              <a:buNone/>
            </a:pPr>
            <a:r>
              <a:rPr lang="en" sz="2700" b="1">
                <a:solidFill>
                  <a:schemeClr val="dk1"/>
                </a:solidFill>
              </a:rPr>
              <a:t>Why do you think there is still confusion or disagreement about tribal sovereignty between tribal nations and state governments?</a:t>
            </a:r>
            <a:endParaRPr sz="3400"/>
          </a:p>
        </p:txBody>
      </p:sp>
      <p:pic>
        <p:nvPicPr>
          <p:cNvPr id="162" name="Google Shape;162;p2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003645" y="3523851"/>
            <a:ext cx="2435425" cy="16196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2009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220" b="1"/>
              <a:t>WARM UP	</a:t>
            </a:r>
            <a:endParaRPr sz="3220" b="1"/>
          </a:p>
        </p:txBody>
      </p:sp>
      <p:sp>
        <p:nvSpPr>
          <p:cNvPr id="61" name="Google Shape;61;p14"/>
          <p:cNvSpPr txBox="1">
            <a:spLocks noGrp="1"/>
          </p:cNvSpPr>
          <p:nvPr>
            <p:ph type="body" idx="1"/>
          </p:nvPr>
        </p:nvSpPr>
        <p:spPr>
          <a:xfrm>
            <a:off x="311700" y="863550"/>
            <a:ext cx="44889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en" sz="3200">
                <a:solidFill>
                  <a:schemeClr val="dk1"/>
                </a:solidFill>
              </a:rPr>
              <a:t>What do you think or know the word “sovereignty” means?  Try using it in a sentence or drawing an image</a:t>
            </a:r>
            <a:r>
              <a:rPr lang="en"/>
              <a:t>.</a:t>
            </a:r>
            <a:endParaRPr/>
          </a:p>
        </p:txBody>
      </p:sp>
      <p:pic>
        <p:nvPicPr>
          <p:cNvPr id="62" name="Google Shape;62;p1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007400" y="773625"/>
            <a:ext cx="4743450" cy="3172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DEFINED</a:t>
            </a:r>
            <a:endParaRPr/>
          </a:p>
        </p:txBody>
      </p:sp>
      <p:sp>
        <p:nvSpPr>
          <p:cNvPr id="68" name="Google Shape;68;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0" lvl="0" indent="0" algn="l" rtl="0">
              <a:lnSpc>
                <a:spcPct val="120000"/>
              </a:lnSpc>
              <a:spcBef>
                <a:spcPts val="0"/>
              </a:spcBef>
              <a:spcAft>
                <a:spcPts val="0"/>
              </a:spcAft>
              <a:buNone/>
            </a:pPr>
            <a:r>
              <a:rPr lang="en" sz="3500" b="1">
                <a:solidFill>
                  <a:srgbClr val="3A3A3A"/>
                </a:solidFill>
                <a:highlight>
                  <a:srgbClr val="FFFFFF"/>
                </a:highlight>
                <a:latin typeface="Georgia"/>
                <a:ea typeface="Georgia"/>
                <a:cs typeface="Georgia"/>
                <a:sym typeface="Georgia"/>
              </a:rPr>
              <a:t>sovereignty - </a:t>
            </a:r>
            <a:r>
              <a:rPr lang="en" sz="2200">
                <a:solidFill>
                  <a:srgbClr val="3C4043"/>
                </a:solidFill>
                <a:highlight>
                  <a:srgbClr val="FFFFFF"/>
                </a:highlight>
                <a:latin typeface="Roboto"/>
                <a:ea typeface="Roboto"/>
                <a:cs typeface="Roboto"/>
                <a:sym typeface="Roboto"/>
              </a:rPr>
              <a:t>noun</a:t>
            </a:r>
            <a:endParaRPr sz="2200">
              <a:solidFill>
                <a:srgbClr val="3C4043"/>
              </a:solidFill>
              <a:highlight>
                <a:srgbClr val="FFFFFF"/>
              </a:highlight>
              <a:latin typeface="Roboto"/>
              <a:ea typeface="Roboto"/>
              <a:cs typeface="Roboto"/>
              <a:sym typeface="Roboto"/>
            </a:endParaRPr>
          </a:p>
          <a:p>
            <a:pPr marL="0" lvl="0" indent="0" algn="l" rtl="0">
              <a:lnSpc>
                <a:spcPct val="120000"/>
              </a:lnSpc>
              <a:spcBef>
                <a:spcPts val="300"/>
              </a:spcBef>
              <a:spcAft>
                <a:spcPts val="0"/>
              </a:spcAft>
              <a:buNone/>
            </a:pPr>
            <a:r>
              <a:rPr lang="en" sz="2200">
                <a:solidFill>
                  <a:schemeClr val="dk1"/>
                </a:solidFill>
                <a:highlight>
                  <a:srgbClr val="FFFFFF"/>
                </a:highlight>
                <a:latin typeface="Roboto"/>
                <a:ea typeface="Roboto"/>
                <a:cs typeface="Roboto"/>
                <a:sym typeface="Roboto"/>
              </a:rPr>
              <a:t>noun: sovereignty</a:t>
            </a:r>
            <a:endParaRPr sz="2200">
              <a:solidFill>
                <a:schemeClr val="dk1"/>
              </a:solidFill>
              <a:highlight>
                <a:srgbClr val="FFFFFF"/>
              </a:highlight>
              <a:latin typeface="Roboto"/>
              <a:ea typeface="Roboto"/>
              <a:cs typeface="Roboto"/>
              <a:sym typeface="Roboto"/>
            </a:endParaRPr>
          </a:p>
          <a:p>
            <a:pPr marL="457200" lvl="0" indent="-368300" algn="l" rtl="0">
              <a:spcBef>
                <a:spcPts val="300"/>
              </a:spcBef>
              <a:spcAft>
                <a:spcPts val="0"/>
              </a:spcAft>
              <a:buClr>
                <a:srgbClr val="3C4043"/>
              </a:buClr>
              <a:buSzPts val="2200"/>
              <a:buFont typeface="Roboto"/>
              <a:buAutoNum type="arabicPeriod"/>
            </a:pPr>
            <a:r>
              <a:rPr lang="en" sz="2200">
                <a:solidFill>
                  <a:srgbClr val="3C4043"/>
                </a:solidFill>
                <a:highlight>
                  <a:srgbClr val="FFFFFF"/>
                </a:highlight>
                <a:latin typeface="Roboto"/>
                <a:ea typeface="Roboto"/>
                <a:cs typeface="Roboto"/>
                <a:sym typeface="Roboto"/>
              </a:rPr>
              <a:t>supreme power or authority.: "how can we hope to wrest sovereignty away from the oligarchy and back to the people?".</a:t>
            </a:r>
            <a:br>
              <a:rPr lang="en" sz="2200">
                <a:solidFill>
                  <a:srgbClr val="3C4043"/>
                </a:solidFill>
                <a:highlight>
                  <a:srgbClr val="FFFFFF"/>
                </a:highlight>
                <a:latin typeface="Roboto"/>
                <a:ea typeface="Roboto"/>
                <a:cs typeface="Roboto"/>
                <a:sym typeface="Roboto"/>
              </a:rPr>
            </a:br>
            <a:r>
              <a:rPr lang="en" sz="2200">
                <a:solidFill>
                  <a:srgbClr val="3C4043"/>
                </a:solidFill>
                <a:highlight>
                  <a:srgbClr val="FFFFFF"/>
                </a:highlight>
                <a:latin typeface="Roboto"/>
                <a:ea typeface="Roboto"/>
                <a:cs typeface="Roboto"/>
                <a:sym typeface="Roboto"/>
              </a:rPr>
              <a:t>synonyms: </a:t>
            </a:r>
            <a:r>
              <a:rPr lang="en" sz="2200">
                <a:solidFill>
                  <a:srgbClr val="3367D6"/>
                </a:solidFill>
                <a:highlight>
                  <a:srgbClr val="FFFFFF"/>
                </a:highlight>
                <a:latin typeface="Roboto"/>
                <a:ea typeface="Roboto"/>
                <a:cs typeface="Roboto"/>
                <a:sym typeface="Roboto"/>
              </a:rPr>
              <a:t>jurisdiction</a:t>
            </a:r>
            <a:r>
              <a:rPr lang="en" sz="2200">
                <a:solidFill>
                  <a:srgbClr val="3C4043"/>
                </a:solidFill>
                <a:highlight>
                  <a:srgbClr val="FFFFFF"/>
                </a:highlight>
                <a:latin typeface="Roboto"/>
                <a:ea typeface="Roboto"/>
                <a:cs typeface="Roboto"/>
                <a:sym typeface="Roboto"/>
              </a:rPr>
              <a:t>, </a:t>
            </a:r>
            <a:r>
              <a:rPr lang="en" sz="2200">
                <a:solidFill>
                  <a:srgbClr val="3367D6"/>
                </a:solidFill>
                <a:highlight>
                  <a:srgbClr val="FFFFFF"/>
                </a:highlight>
                <a:latin typeface="Roboto"/>
                <a:ea typeface="Roboto"/>
                <a:cs typeface="Roboto"/>
                <a:sym typeface="Roboto"/>
              </a:rPr>
              <a:t>supremacy</a:t>
            </a:r>
            <a:r>
              <a:rPr lang="en" sz="2200">
                <a:solidFill>
                  <a:srgbClr val="3C4043"/>
                </a:solidFill>
                <a:highlight>
                  <a:srgbClr val="FFFFFF"/>
                </a:highlight>
                <a:latin typeface="Roboto"/>
                <a:ea typeface="Roboto"/>
                <a:cs typeface="Roboto"/>
                <a:sym typeface="Roboto"/>
              </a:rPr>
              <a:t>, </a:t>
            </a:r>
            <a:r>
              <a:rPr lang="en" sz="2200">
                <a:solidFill>
                  <a:srgbClr val="3367D6"/>
                </a:solidFill>
                <a:highlight>
                  <a:srgbClr val="FFFFFF"/>
                </a:highlight>
                <a:latin typeface="Roboto"/>
                <a:ea typeface="Roboto"/>
                <a:cs typeface="Roboto"/>
                <a:sym typeface="Roboto"/>
              </a:rPr>
              <a:t>dominion</a:t>
            </a:r>
            <a:r>
              <a:rPr lang="en" sz="2200">
                <a:solidFill>
                  <a:srgbClr val="3C4043"/>
                </a:solidFill>
                <a:highlight>
                  <a:srgbClr val="FFFFFF"/>
                </a:highlight>
                <a:latin typeface="Roboto"/>
                <a:ea typeface="Roboto"/>
                <a:cs typeface="Roboto"/>
                <a:sym typeface="Roboto"/>
              </a:rPr>
              <a:t>, </a:t>
            </a:r>
            <a:r>
              <a:rPr lang="en" sz="2200">
                <a:solidFill>
                  <a:srgbClr val="3367D6"/>
                </a:solidFill>
                <a:highlight>
                  <a:srgbClr val="FFFFFF"/>
                </a:highlight>
                <a:latin typeface="Roboto"/>
                <a:ea typeface="Roboto"/>
                <a:cs typeface="Roboto"/>
                <a:sym typeface="Roboto"/>
              </a:rPr>
              <a:t>power</a:t>
            </a:r>
            <a:r>
              <a:rPr lang="en" sz="2200">
                <a:solidFill>
                  <a:srgbClr val="3C4043"/>
                </a:solidFill>
                <a:highlight>
                  <a:srgbClr val="FFFFFF"/>
                </a:highlight>
                <a:latin typeface="Roboto"/>
                <a:ea typeface="Roboto"/>
                <a:cs typeface="Roboto"/>
                <a:sym typeface="Roboto"/>
              </a:rPr>
              <a:t>, </a:t>
            </a:r>
            <a:r>
              <a:rPr lang="en" sz="2200">
                <a:solidFill>
                  <a:srgbClr val="3367D6"/>
                </a:solidFill>
                <a:highlight>
                  <a:srgbClr val="FFFFFF"/>
                </a:highlight>
                <a:latin typeface="Roboto"/>
                <a:ea typeface="Roboto"/>
                <a:cs typeface="Roboto"/>
                <a:sym typeface="Roboto"/>
              </a:rPr>
              <a:t>ascendancy</a:t>
            </a:r>
            <a:r>
              <a:rPr lang="en" sz="2200">
                <a:solidFill>
                  <a:srgbClr val="3C4043"/>
                </a:solidFill>
                <a:highlight>
                  <a:srgbClr val="FFFFFF"/>
                </a:highlight>
                <a:latin typeface="Roboto"/>
                <a:ea typeface="Roboto"/>
                <a:cs typeface="Roboto"/>
                <a:sym typeface="Roboto"/>
              </a:rPr>
              <a:t>, </a:t>
            </a:r>
            <a:r>
              <a:rPr lang="en" sz="2200">
                <a:solidFill>
                  <a:srgbClr val="3367D6"/>
                </a:solidFill>
                <a:highlight>
                  <a:srgbClr val="FFFFFF"/>
                </a:highlight>
                <a:latin typeface="Roboto"/>
                <a:ea typeface="Roboto"/>
                <a:cs typeface="Roboto"/>
                <a:sym typeface="Roboto"/>
              </a:rPr>
              <a:t>suzerainty</a:t>
            </a:r>
            <a:r>
              <a:rPr lang="en" sz="2200">
                <a:solidFill>
                  <a:srgbClr val="3C4043"/>
                </a:solidFill>
                <a:highlight>
                  <a:srgbClr val="FFFFFF"/>
                </a:highlight>
                <a:latin typeface="Roboto"/>
                <a:ea typeface="Roboto"/>
                <a:cs typeface="Roboto"/>
                <a:sym typeface="Roboto"/>
              </a:rPr>
              <a:t>, </a:t>
            </a:r>
            <a:r>
              <a:rPr lang="en" sz="2200">
                <a:solidFill>
                  <a:srgbClr val="3367D6"/>
                </a:solidFill>
                <a:highlight>
                  <a:srgbClr val="FFFFFF"/>
                </a:highlight>
                <a:latin typeface="Roboto"/>
                <a:ea typeface="Roboto"/>
                <a:cs typeface="Roboto"/>
                <a:sym typeface="Roboto"/>
              </a:rPr>
              <a:t>tyranny</a:t>
            </a:r>
            <a:r>
              <a:rPr lang="en" sz="2200">
                <a:solidFill>
                  <a:srgbClr val="3C4043"/>
                </a:solidFill>
                <a:highlight>
                  <a:srgbClr val="FFFFFF"/>
                </a:highlight>
                <a:latin typeface="Roboto"/>
                <a:ea typeface="Roboto"/>
                <a:cs typeface="Roboto"/>
                <a:sym typeface="Roboto"/>
              </a:rPr>
              <a:t>, </a:t>
            </a:r>
            <a:r>
              <a:rPr lang="en" sz="2200">
                <a:solidFill>
                  <a:srgbClr val="3367D6"/>
                </a:solidFill>
                <a:highlight>
                  <a:srgbClr val="FFFFFF"/>
                </a:highlight>
                <a:latin typeface="Roboto"/>
                <a:ea typeface="Roboto"/>
                <a:cs typeface="Roboto"/>
                <a:sym typeface="Roboto"/>
              </a:rPr>
              <a:t>hegemony</a:t>
            </a:r>
            <a:r>
              <a:rPr lang="en" sz="2200">
                <a:solidFill>
                  <a:srgbClr val="3C4043"/>
                </a:solidFill>
                <a:highlight>
                  <a:srgbClr val="FFFFFF"/>
                </a:highlight>
                <a:latin typeface="Roboto"/>
                <a:ea typeface="Roboto"/>
                <a:cs typeface="Roboto"/>
                <a:sym typeface="Roboto"/>
              </a:rPr>
              <a:t>, </a:t>
            </a:r>
            <a:r>
              <a:rPr lang="en" sz="2200">
                <a:solidFill>
                  <a:srgbClr val="3367D6"/>
                </a:solidFill>
                <a:highlight>
                  <a:srgbClr val="FFFFFF"/>
                </a:highlight>
                <a:latin typeface="Roboto"/>
                <a:ea typeface="Roboto"/>
                <a:cs typeface="Roboto"/>
                <a:sym typeface="Roboto"/>
              </a:rPr>
              <a:t>domination</a:t>
            </a:r>
            <a:r>
              <a:rPr lang="en" sz="2200">
                <a:solidFill>
                  <a:srgbClr val="3C4043"/>
                </a:solidFill>
                <a:highlight>
                  <a:srgbClr val="FFFFFF"/>
                </a:highlight>
                <a:latin typeface="Roboto"/>
                <a:ea typeface="Roboto"/>
                <a:cs typeface="Roboto"/>
                <a:sym typeface="Roboto"/>
              </a:rPr>
              <a:t>, </a:t>
            </a:r>
            <a:r>
              <a:rPr lang="en" sz="2200">
                <a:solidFill>
                  <a:srgbClr val="3367D6"/>
                </a:solidFill>
                <a:highlight>
                  <a:srgbClr val="FFFFFF"/>
                </a:highlight>
                <a:latin typeface="Roboto"/>
                <a:ea typeface="Roboto"/>
                <a:cs typeface="Roboto"/>
                <a:sym typeface="Roboto"/>
              </a:rPr>
              <a:t>sway</a:t>
            </a:r>
            <a:r>
              <a:rPr lang="en" sz="2200">
                <a:solidFill>
                  <a:srgbClr val="3C4043"/>
                </a:solidFill>
                <a:highlight>
                  <a:srgbClr val="FFFFFF"/>
                </a:highlight>
                <a:latin typeface="Roboto"/>
                <a:ea typeface="Roboto"/>
                <a:cs typeface="Roboto"/>
                <a:sym typeface="Roboto"/>
              </a:rPr>
              <a:t>, </a:t>
            </a:r>
            <a:r>
              <a:rPr lang="en" sz="2200">
                <a:solidFill>
                  <a:srgbClr val="3367D6"/>
                </a:solidFill>
                <a:highlight>
                  <a:srgbClr val="FFFFFF"/>
                </a:highlight>
                <a:latin typeface="Roboto"/>
                <a:ea typeface="Roboto"/>
                <a:cs typeface="Roboto"/>
                <a:sym typeface="Roboto"/>
              </a:rPr>
              <a:t>predominance</a:t>
            </a:r>
            <a:r>
              <a:rPr lang="en" sz="2200">
                <a:solidFill>
                  <a:srgbClr val="3C4043"/>
                </a:solidFill>
                <a:highlight>
                  <a:srgbClr val="FFFFFF"/>
                </a:highlight>
                <a:latin typeface="Roboto"/>
                <a:ea typeface="Roboto"/>
                <a:cs typeface="Roboto"/>
                <a:sym typeface="Roboto"/>
              </a:rPr>
              <a:t>, </a:t>
            </a:r>
            <a:r>
              <a:rPr lang="en" sz="2200">
                <a:solidFill>
                  <a:srgbClr val="3367D6"/>
                </a:solidFill>
                <a:highlight>
                  <a:srgbClr val="FFFFFF"/>
                </a:highlight>
                <a:latin typeface="Roboto"/>
                <a:ea typeface="Roboto"/>
                <a:cs typeface="Roboto"/>
                <a:sym typeface="Roboto"/>
              </a:rPr>
              <a:t>authority</a:t>
            </a:r>
            <a:r>
              <a:rPr lang="en" sz="2200">
                <a:solidFill>
                  <a:srgbClr val="3C4043"/>
                </a:solidFill>
                <a:highlight>
                  <a:srgbClr val="FFFFFF"/>
                </a:highlight>
                <a:latin typeface="Roboto"/>
                <a:ea typeface="Roboto"/>
                <a:cs typeface="Roboto"/>
                <a:sym typeface="Roboto"/>
              </a:rPr>
              <a:t>, </a:t>
            </a:r>
            <a:r>
              <a:rPr lang="en" sz="2200">
                <a:solidFill>
                  <a:srgbClr val="3367D6"/>
                </a:solidFill>
                <a:highlight>
                  <a:srgbClr val="FFFFFF"/>
                </a:highlight>
                <a:latin typeface="Roboto"/>
                <a:ea typeface="Roboto"/>
                <a:cs typeface="Roboto"/>
                <a:sym typeface="Roboto"/>
              </a:rPr>
              <a:t>control</a:t>
            </a:r>
            <a:r>
              <a:rPr lang="en" sz="2200">
                <a:solidFill>
                  <a:srgbClr val="3C4043"/>
                </a:solidFill>
                <a:highlight>
                  <a:srgbClr val="FFFFFF"/>
                </a:highlight>
                <a:latin typeface="Roboto"/>
                <a:ea typeface="Roboto"/>
                <a:cs typeface="Roboto"/>
                <a:sym typeface="Roboto"/>
              </a:rPr>
              <a:t>, </a:t>
            </a:r>
            <a:r>
              <a:rPr lang="en" sz="2200">
                <a:solidFill>
                  <a:srgbClr val="3367D6"/>
                </a:solidFill>
                <a:highlight>
                  <a:srgbClr val="FFFFFF"/>
                </a:highlight>
                <a:latin typeface="Roboto"/>
                <a:ea typeface="Roboto"/>
                <a:cs typeface="Roboto"/>
                <a:sym typeface="Roboto"/>
              </a:rPr>
              <a:t>influence</a:t>
            </a:r>
            <a:r>
              <a:rPr lang="en" sz="2200">
                <a:solidFill>
                  <a:srgbClr val="3C4043"/>
                </a:solidFill>
                <a:highlight>
                  <a:srgbClr val="FFFFFF"/>
                </a:highlight>
                <a:latin typeface="Roboto"/>
                <a:ea typeface="Roboto"/>
                <a:cs typeface="Roboto"/>
                <a:sym typeface="Roboto"/>
              </a:rPr>
              <a:t>, </a:t>
            </a:r>
            <a:r>
              <a:rPr lang="en" sz="2200">
                <a:solidFill>
                  <a:srgbClr val="3367D6"/>
                </a:solidFill>
                <a:highlight>
                  <a:srgbClr val="FFFFFF"/>
                </a:highlight>
                <a:latin typeface="Roboto"/>
                <a:ea typeface="Roboto"/>
                <a:cs typeface="Roboto"/>
                <a:sym typeface="Roboto"/>
              </a:rPr>
              <a:t>rule</a:t>
            </a:r>
            <a:r>
              <a:rPr lang="en" sz="2200">
                <a:solidFill>
                  <a:srgbClr val="3C4043"/>
                </a:solidFill>
                <a:highlight>
                  <a:srgbClr val="FFFFFF"/>
                </a:highlight>
                <a:latin typeface="Roboto"/>
                <a:ea typeface="Roboto"/>
                <a:cs typeface="Roboto"/>
                <a:sym typeface="Roboto"/>
              </a:rPr>
              <a:t>, </a:t>
            </a:r>
            <a:r>
              <a:rPr lang="en" sz="2200">
                <a:solidFill>
                  <a:srgbClr val="3367D6"/>
                </a:solidFill>
                <a:highlight>
                  <a:srgbClr val="FFFFFF"/>
                </a:highlight>
                <a:latin typeface="Roboto"/>
                <a:ea typeface="Roboto"/>
                <a:cs typeface="Roboto"/>
                <a:sym typeface="Roboto"/>
              </a:rPr>
              <a:t>raj</a:t>
            </a:r>
            <a:r>
              <a:rPr lang="en" sz="2200">
                <a:solidFill>
                  <a:srgbClr val="3C4043"/>
                </a:solidFill>
                <a:highlight>
                  <a:srgbClr val="FFFFFF"/>
                </a:highlight>
                <a:latin typeface="Roboto"/>
                <a:ea typeface="Roboto"/>
                <a:cs typeface="Roboto"/>
                <a:sym typeface="Roboto"/>
              </a:rPr>
              <a:t>, </a:t>
            </a:r>
            <a:r>
              <a:rPr lang="en" sz="2200">
                <a:solidFill>
                  <a:srgbClr val="3367D6"/>
                </a:solidFill>
                <a:highlight>
                  <a:srgbClr val="FFFFFF"/>
                </a:highlight>
                <a:latin typeface="Roboto"/>
                <a:ea typeface="Roboto"/>
                <a:cs typeface="Roboto"/>
                <a:sym typeface="Roboto"/>
              </a:rPr>
              <a:t>regiment</a:t>
            </a:r>
            <a:endParaRPr sz="2200">
              <a:solidFill>
                <a:srgbClr val="3367D6"/>
              </a:solidFill>
              <a:highlight>
                <a:srgbClr val="FFFFFF"/>
              </a:highlight>
              <a:latin typeface="Roboto"/>
              <a:ea typeface="Roboto"/>
              <a:cs typeface="Roboto"/>
              <a:sym typeface="Roboto"/>
            </a:endParaRPr>
          </a:p>
          <a:p>
            <a:pPr marL="0" lvl="0" indent="0" algn="l" rtl="0">
              <a:lnSpc>
                <a:spcPct val="120000"/>
              </a:lnSpc>
              <a:spcBef>
                <a:spcPts val="0"/>
              </a:spcBef>
              <a:spcAft>
                <a:spcPts val="300"/>
              </a:spcAft>
              <a:buNone/>
            </a:pPr>
            <a:endParaRPr sz="2300" b="1">
              <a:solidFill>
                <a:srgbClr val="3A3A3A"/>
              </a:solidFill>
              <a:highlight>
                <a:srgbClr val="FFFFFF"/>
              </a:highlight>
              <a:latin typeface="Georgia"/>
              <a:ea typeface="Georgia"/>
              <a:cs typeface="Georgia"/>
              <a:sym typeface="Georgia"/>
            </a:endParaRPr>
          </a:p>
        </p:txBody>
      </p:sp>
      <p:pic>
        <p:nvPicPr>
          <p:cNvPr id="69" name="Google Shape;69;p1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907120" y="0"/>
            <a:ext cx="1507049" cy="2103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Now that we have defined “sovereignty” what do you think TRIBAL SOVEREIGNTY might mean?</a:t>
            </a:r>
            <a:endParaRPr/>
          </a:p>
        </p:txBody>
      </p:sp>
      <p:pic>
        <p:nvPicPr>
          <p:cNvPr id="75" name="Google Shape;75;p16">
            <a:hlinkClick r:id="rId3"/>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84700" y="1476225"/>
            <a:ext cx="7699425" cy="3466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27350" y="115338"/>
            <a:ext cx="4743450" cy="3209925"/>
          </a:xfrm>
          <a:prstGeom prst="rect">
            <a:avLst/>
          </a:prstGeom>
          <a:noFill/>
          <a:ln>
            <a:noFill/>
          </a:ln>
        </p:spPr>
      </p:pic>
      <p:pic>
        <p:nvPicPr>
          <p:cNvPr id="81" name="Google Shape;81;p17">
            <a:extLst>
              <a:ext uri="{C183D7F6-B498-43B3-948B-1728B52AA6E4}">
                <adec:decorative xmlns:adec="http://schemas.microsoft.com/office/drawing/2017/decorative" val="1"/>
              </a:ext>
            </a:extLst>
          </p:cNvPr>
          <p:cNvPicPr preferRelativeResize="0"/>
          <p:nvPr/>
        </p:nvPicPr>
        <p:blipFill rotWithShape="1">
          <a:blip r:embed="rId4">
            <a:alphaModFix/>
          </a:blip>
          <a:srcRect r="12103" b="12103"/>
          <a:stretch/>
        </p:blipFill>
        <p:spPr>
          <a:xfrm>
            <a:off x="388875" y="3429900"/>
            <a:ext cx="4620950" cy="1514475"/>
          </a:xfrm>
          <a:prstGeom prst="rect">
            <a:avLst/>
          </a:prstGeom>
          <a:noFill/>
          <a:ln>
            <a:noFill/>
          </a:ln>
        </p:spPr>
      </p:pic>
      <p:pic>
        <p:nvPicPr>
          <p:cNvPr id="82" name="Google Shape;82;p17">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5377415" y="3018100"/>
            <a:ext cx="3766585" cy="1821650"/>
          </a:xfrm>
          <a:prstGeom prst="rect">
            <a:avLst/>
          </a:prstGeom>
          <a:noFill/>
          <a:ln>
            <a:noFill/>
          </a:ln>
        </p:spPr>
      </p:pic>
      <p:pic>
        <p:nvPicPr>
          <p:cNvPr id="83" name="Google Shape;83;p17">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5009825" y="0"/>
            <a:ext cx="4134175" cy="3018100"/>
          </a:xfrm>
          <a:prstGeom prst="rect">
            <a:avLst/>
          </a:prstGeom>
          <a:noFill/>
          <a:ln>
            <a:noFill/>
          </a:ln>
        </p:spPr>
      </p:pic>
      <p:sp>
        <p:nvSpPr>
          <p:cNvPr id="2" name="Title 1">
            <a:extLst>
              <a:ext uri="{FF2B5EF4-FFF2-40B4-BE49-F238E27FC236}">
                <a16:creationId xmlns:a16="http://schemas.microsoft.com/office/drawing/2014/main" id="{1D09BCE9-4D32-A768-95AB-2790963C6B75}"/>
              </a:ext>
              <a:ext uri="{C183D7F6-B498-43B3-948B-1728B52AA6E4}">
                <adec:decorative xmlns:adec="http://schemas.microsoft.com/office/drawing/2017/decorative" val="1"/>
              </a:ext>
            </a:extLst>
          </p:cNvPr>
          <p:cNvSpPr>
            <a:spLocks noGrp="1"/>
          </p:cNvSpPr>
          <p:nvPr>
            <p:ph type="title"/>
          </p:nvPr>
        </p:nvSpPr>
        <p:spPr>
          <a:xfrm>
            <a:off x="311700" y="-572700"/>
            <a:ext cx="8520600" cy="572700"/>
          </a:xfrm>
        </p:spPr>
        <p:txBody>
          <a:bodyPr spcFirstLastPara="1" wrap="square" lIns="91425" tIns="91425" rIns="91425" bIns="91425" anchor="b" anchorCtr="0">
            <a:normAutofit fontScale="90000"/>
          </a:bodyPr>
          <a:lstStyle/>
          <a:p>
            <a:r>
              <a:rPr lang="en-US" dirty="0"/>
              <a:t>Indigenous land rights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Title 1">
            <a:extLst>
              <a:ext uri="{FF2B5EF4-FFF2-40B4-BE49-F238E27FC236}">
                <a16:creationId xmlns:a16="http://schemas.microsoft.com/office/drawing/2014/main" id="{E51D7A74-49FF-A87C-FF5E-3F6D5406A428}"/>
              </a:ext>
            </a:extLst>
          </p:cNvPr>
          <p:cNvSpPr>
            <a:spLocks noGrp="1"/>
          </p:cNvSpPr>
          <p:nvPr>
            <p:ph type="title"/>
          </p:nvPr>
        </p:nvSpPr>
        <p:spPr>
          <a:xfrm>
            <a:off x="311700" y="-572700"/>
            <a:ext cx="8520600" cy="572700"/>
          </a:xfrm>
        </p:spPr>
        <p:txBody>
          <a:bodyPr spcFirstLastPara="1" wrap="square" lIns="91425" tIns="91425" rIns="91425" bIns="91425" anchor="b" anchorCtr="0">
            <a:normAutofit fontScale="90000"/>
          </a:bodyPr>
          <a:lstStyle/>
          <a:p>
            <a:r>
              <a:rPr lang="en-US" dirty="0"/>
              <a:t>Native People and tribal governments today</a:t>
            </a:r>
          </a:p>
        </p:txBody>
      </p:sp>
      <p:pic>
        <p:nvPicPr>
          <p:cNvPr id="88" name="Google Shape;88;p18" descr="Map of native people and tribal governments"/>
          <p:cNvPicPr preferRelativeResize="0"/>
          <p:nvPr/>
        </p:nvPicPr>
        <p:blipFill>
          <a:blip r:embed="rId3">
            <a:alphaModFix/>
          </a:blip>
          <a:stretch>
            <a:fillRect/>
          </a:stretch>
        </p:blipFill>
        <p:spPr>
          <a:xfrm>
            <a:off x="75550" y="0"/>
            <a:ext cx="8979325" cy="51434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250">
                <a:solidFill>
                  <a:srgbClr val="001D35"/>
                </a:solidFill>
                <a:highlight>
                  <a:srgbClr val="FFFFFF"/>
                </a:highlight>
                <a:latin typeface="Roboto"/>
                <a:ea typeface="Roboto"/>
                <a:cs typeface="Roboto"/>
                <a:sym typeface="Roboto"/>
              </a:rPr>
              <a:t>The Role of Native Sovereignty in Contemporary Law:</a:t>
            </a:r>
            <a:endParaRPr sz="3700"/>
          </a:p>
        </p:txBody>
      </p:sp>
      <p:sp>
        <p:nvSpPr>
          <p:cNvPr id="94" name="Google Shape;94;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800">
                <a:solidFill>
                  <a:srgbClr val="001D35"/>
                </a:solidFill>
                <a:highlight>
                  <a:srgbClr val="FFFFFF"/>
                </a:highlight>
                <a:latin typeface="Roboto"/>
                <a:ea typeface="Roboto"/>
                <a:cs typeface="Roboto"/>
                <a:sym typeface="Roboto"/>
              </a:rPr>
              <a:t>Native sovereignty, also known as tribal sovereignty, is the inherent right of American Indian and Alaska Native tribes to govern themselves within the borders of the United States. It's a cornerstone of federal Indian law and policy, shaping the unique relationship between tribal governments and the U.S. government.  </a:t>
            </a:r>
            <a:endParaRPr sz="2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33333"/>
              </a:lnSpc>
              <a:spcBef>
                <a:spcPts val="800"/>
              </a:spcBef>
              <a:spcAft>
                <a:spcPts val="0"/>
              </a:spcAft>
              <a:buClr>
                <a:schemeClr val="dk1"/>
              </a:buClr>
              <a:buSzPct val="37078"/>
              <a:buFont typeface="Arial"/>
              <a:buNone/>
            </a:pPr>
            <a:r>
              <a:rPr lang="en" sz="2966" b="1" dirty="0">
                <a:solidFill>
                  <a:srgbClr val="1F1F1F"/>
                </a:solidFill>
                <a:highlight>
                  <a:srgbClr val="FFFFFF"/>
                </a:highlight>
                <a:latin typeface="Roboto"/>
                <a:ea typeface="Roboto"/>
                <a:cs typeface="Roboto"/>
                <a:sym typeface="Roboto"/>
              </a:rPr>
              <a:t>Key aspects of Native sovereignty in contemporary law:</a:t>
            </a:r>
            <a:endParaRPr sz="2966" b="1" dirty="0">
              <a:solidFill>
                <a:srgbClr val="1F1F1F"/>
              </a:solidFill>
              <a:highlight>
                <a:srgbClr val="FFFFFF"/>
              </a:highlight>
              <a:latin typeface="Roboto"/>
              <a:ea typeface="Roboto"/>
              <a:cs typeface="Roboto"/>
              <a:sym typeface="Roboto"/>
            </a:endParaRPr>
          </a:p>
          <a:p>
            <a:pPr marL="0" lvl="0" indent="0" algn="l" rtl="0">
              <a:lnSpc>
                <a:spcPct val="115000"/>
              </a:lnSpc>
              <a:spcBef>
                <a:spcPts val="1500"/>
              </a:spcBef>
              <a:spcAft>
                <a:spcPts val="0"/>
              </a:spcAft>
              <a:buClr>
                <a:schemeClr val="dk1"/>
              </a:buClr>
              <a:buSzPct val="100000"/>
              <a:buFont typeface="Arial"/>
              <a:buNone/>
            </a:pPr>
            <a:endParaRPr sz="1100" dirty="0">
              <a:solidFill>
                <a:srgbClr val="1F1F1F"/>
              </a:solidFill>
            </a:endParaRPr>
          </a:p>
          <a:p>
            <a:pPr marL="0" lvl="0" indent="0" algn="l" rtl="0">
              <a:spcBef>
                <a:spcPts val="0"/>
              </a:spcBef>
              <a:spcAft>
                <a:spcPts val="0"/>
              </a:spcAft>
              <a:buNone/>
            </a:pPr>
            <a:endParaRPr dirty="0"/>
          </a:p>
        </p:txBody>
      </p:sp>
      <p:sp>
        <p:nvSpPr>
          <p:cNvPr id="100" name="Google Shape;100;p20"/>
          <p:cNvSpPr txBox="1">
            <a:spLocks noGrp="1"/>
          </p:cNvSpPr>
          <p:nvPr>
            <p:ph type="body" idx="1"/>
          </p:nvPr>
        </p:nvSpPr>
        <p:spPr>
          <a:xfrm>
            <a:off x="311700" y="1152475"/>
            <a:ext cx="4576200" cy="3416400"/>
          </a:xfrm>
          <a:prstGeom prst="rect">
            <a:avLst/>
          </a:prstGeom>
        </p:spPr>
        <p:txBody>
          <a:bodyPr spcFirstLastPara="1" wrap="square" lIns="91425" tIns="91425" rIns="91425" bIns="91425" anchor="t" anchorCtr="0">
            <a:noAutofit/>
          </a:bodyPr>
          <a:lstStyle/>
          <a:p>
            <a:pPr marL="457200" lvl="0" indent="-358298" algn="l" rtl="0">
              <a:lnSpc>
                <a:spcPct val="127500"/>
              </a:lnSpc>
              <a:spcBef>
                <a:spcPts val="800"/>
              </a:spcBef>
              <a:spcAft>
                <a:spcPts val="0"/>
              </a:spcAft>
              <a:buClr>
                <a:srgbClr val="001D35"/>
              </a:buClr>
              <a:buSzPts val="2042"/>
              <a:buFont typeface="Roboto"/>
              <a:buChar char="●"/>
            </a:pPr>
            <a:r>
              <a:rPr lang="en" sz="2042" b="1" dirty="0">
                <a:solidFill>
                  <a:srgbClr val="1F1F1F"/>
                </a:solidFill>
                <a:highlight>
                  <a:srgbClr val="FFFFFF"/>
                </a:highlight>
                <a:latin typeface="Roboto"/>
                <a:ea typeface="Roboto"/>
                <a:cs typeface="Roboto"/>
                <a:sym typeface="Roboto"/>
              </a:rPr>
              <a:t>Self-governance:</a:t>
            </a:r>
            <a:r>
              <a:rPr lang="en" sz="2042" b="1" dirty="0">
                <a:solidFill>
                  <a:srgbClr val="001D35"/>
                </a:solidFill>
                <a:highlight>
                  <a:srgbClr val="FFFFFF"/>
                </a:highlight>
                <a:latin typeface="Roboto"/>
                <a:ea typeface="Roboto"/>
                <a:cs typeface="Roboto"/>
                <a:sym typeface="Roboto"/>
              </a:rPr>
              <a:t> </a:t>
            </a:r>
            <a:r>
              <a:rPr lang="en" sz="2042" dirty="0">
                <a:solidFill>
                  <a:srgbClr val="001D35"/>
                </a:solidFill>
                <a:highlight>
                  <a:srgbClr val="FFFFFF"/>
                </a:highlight>
                <a:latin typeface="Roboto"/>
                <a:ea typeface="Roboto"/>
                <a:cs typeface="Roboto"/>
                <a:sym typeface="Roboto"/>
              </a:rPr>
              <a:t>Tribes have the authority to establish and maintain their own governmental structures, including determining membership, enacting and enforcing laws within their jurisdiction, conducting elections, and choosing leadership.</a:t>
            </a:r>
            <a:endParaRPr sz="2042" dirty="0">
              <a:solidFill>
                <a:srgbClr val="001D35"/>
              </a:solidFill>
              <a:highlight>
                <a:srgbClr val="FFFFFF"/>
              </a:highlight>
              <a:latin typeface="Roboto"/>
              <a:ea typeface="Roboto"/>
              <a:cs typeface="Roboto"/>
              <a:sym typeface="Roboto"/>
            </a:endParaRPr>
          </a:p>
          <a:p>
            <a:pPr marL="0" lvl="0" indent="0" algn="l" rtl="0">
              <a:lnSpc>
                <a:spcPct val="105000"/>
              </a:lnSpc>
              <a:spcBef>
                <a:spcPts val="2100"/>
              </a:spcBef>
              <a:spcAft>
                <a:spcPts val="1200"/>
              </a:spcAft>
              <a:buSzPts val="1018"/>
              <a:buNone/>
            </a:pPr>
            <a:endParaRPr sz="1665" dirty="0"/>
          </a:p>
        </p:txBody>
      </p:sp>
      <p:pic>
        <p:nvPicPr>
          <p:cNvPr id="101" name="Google Shape;101;p2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079575" y="1396800"/>
            <a:ext cx="4064425" cy="3250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33333"/>
              </a:lnSpc>
              <a:spcBef>
                <a:spcPts val="800"/>
              </a:spcBef>
              <a:spcAft>
                <a:spcPts val="0"/>
              </a:spcAft>
              <a:buClr>
                <a:schemeClr val="dk1"/>
              </a:buClr>
              <a:buSzPct val="49131"/>
              <a:buFont typeface="Arial"/>
              <a:buNone/>
            </a:pPr>
            <a:r>
              <a:rPr lang="en" sz="2238" b="1" dirty="0">
                <a:solidFill>
                  <a:srgbClr val="1F1F1F"/>
                </a:solidFill>
                <a:highlight>
                  <a:srgbClr val="FFFFFF"/>
                </a:highlight>
                <a:latin typeface="Roboto"/>
                <a:ea typeface="Roboto"/>
                <a:cs typeface="Roboto"/>
                <a:sym typeface="Roboto"/>
              </a:rPr>
              <a:t>Key aspects of Native sovereignty in contemporary law: </a:t>
            </a:r>
            <a:endParaRPr sz="2238" b="1" dirty="0">
              <a:solidFill>
                <a:srgbClr val="1F1F1F"/>
              </a:solidFill>
              <a:highlight>
                <a:srgbClr val="FFFFFF"/>
              </a:highlight>
              <a:latin typeface="Roboto"/>
              <a:ea typeface="Roboto"/>
              <a:cs typeface="Roboto"/>
              <a:sym typeface="Roboto"/>
            </a:endParaRPr>
          </a:p>
          <a:p>
            <a:pPr marL="0" lvl="0" indent="0" algn="l" rtl="0">
              <a:lnSpc>
                <a:spcPct val="115000"/>
              </a:lnSpc>
              <a:spcBef>
                <a:spcPts val="1500"/>
              </a:spcBef>
              <a:spcAft>
                <a:spcPts val="0"/>
              </a:spcAft>
              <a:buClr>
                <a:schemeClr val="dk1"/>
              </a:buClr>
              <a:buSzPct val="100000"/>
              <a:buFont typeface="Arial"/>
              <a:buNone/>
            </a:pPr>
            <a:endParaRPr sz="1100" dirty="0">
              <a:solidFill>
                <a:srgbClr val="1F1F1F"/>
              </a:solidFill>
            </a:endParaRPr>
          </a:p>
          <a:p>
            <a:pPr marL="0" lvl="0" indent="0" algn="l" rtl="0">
              <a:spcBef>
                <a:spcPts val="0"/>
              </a:spcBef>
              <a:spcAft>
                <a:spcPts val="0"/>
              </a:spcAft>
              <a:buNone/>
            </a:pPr>
            <a:endParaRPr dirty="0"/>
          </a:p>
        </p:txBody>
      </p:sp>
      <p:pic>
        <p:nvPicPr>
          <p:cNvPr id="108" name="Google Shape;108;p2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52400" y="1170125"/>
            <a:ext cx="3920424" cy="3055532"/>
          </a:xfrm>
          <a:prstGeom prst="rect">
            <a:avLst/>
          </a:prstGeom>
          <a:noFill/>
          <a:ln>
            <a:noFill/>
          </a:ln>
        </p:spPr>
      </p:pic>
      <p:sp>
        <p:nvSpPr>
          <p:cNvPr id="107" name="Google Shape;107;p21"/>
          <p:cNvSpPr txBox="1">
            <a:spLocks noGrp="1"/>
          </p:cNvSpPr>
          <p:nvPr>
            <p:ph type="body" idx="1"/>
          </p:nvPr>
        </p:nvSpPr>
        <p:spPr>
          <a:xfrm>
            <a:off x="4225225" y="1152475"/>
            <a:ext cx="4607100" cy="3416400"/>
          </a:xfrm>
          <a:prstGeom prst="rect">
            <a:avLst/>
          </a:prstGeom>
        </p:spPr>
        <p:txBody>
          <a:bodyPr spcFirstLastPara="1" wrap="square" lIns="91425" tIns="91425" rIns="91425" bIns="91425" anchor="t" anchorCtr="0">
            <a:normAutofit fontScale="92500" lnSpcReduction="20000"/>
          </a:bodyPr>
          <a:lstStyle/>
          <a:p>
            <a:pPr marL="457200" lvl="0" indent="-364172" algn="l" rtl="0">
              <a:lnSpc>
                <a:spcPct val="137500"/>
              </a:lnSpc>
              <a:spcBef>
                <a:spcPts val="800"/>
              </a:spcBef>
              <a:spcAft>
                <a:spcPts val="0"/>
              </a:spcAft>
              <a:buClr>
                <a:srgbClr val="001D35"/>
              </a:buClr>
              <a:buSzPct val="100000"/>
              <a:buFont typeface="Roboto"/>
              <a:buChar char="●"/>
            </a:pPr>
            <a:r>
              <a:rPr lang="en" sz="2308" b="1">
                <a:solidFill>
                  <a:srgbClr val="1F1F1F"/>
                </a:solidFill>
                <a:highlight>
                  <a:srgbClr val="FFFFFF"/>
                </a:highlight>
                <a:latin typeface="Roboto"/>
                <a:ea typeface="Roboto"/>
                <a:cs typeface="Roboto"/>
                <a:sym typeface="Roboto"/>
              </a:rPr>
              <a:t>Territorial jurisdiction:</a:t>
            </a:r>
            <a:r>
              <a:rPr lang="en" sz="2308">
                <a:solidFill>
                  <a:srgbClr val="001D35"/>
                </a:solidFill>
                <a:highlight>
                  <a:srgbClr val="FFFFFF"/>
                </a:highlight>
                <a:latin typeface="Roboto"/>
                <a:ea typeface="Roboto"/>
                <a:cs typeface="Roboto"/>
                <a:sym typeface="Roboto"/>
              </a:rPr>
              <a:t> Tribal governments exercise control over lands within their reservation boundaries, regulating activities like zoning, land use, and managing natural resources.</a:t>
            </a:r>
            <a:endParaRPr sz="2308">
              <a:solidFill>
                <a:srgbClr val="001D35"/>
              </a:solidFill>
              <a:highlight>
                <a:srgbClr val="FFFFFF"/>
              </a:highlight>
              <a:latin typeface="Roboto"/>
              <a:ea typeface="Roboto"/>
              <a:cs typeface="Roboto"/>
              <a:sym typeface="Roboto"/>
            </a:endParaRPr>
          </a:p>
          <a:p>
            <a:pPr marL="0" lvl="0" indent="0" algn="l" rtl="0">
              <a:spcBef>
                <a:spcPts val="2100"/>
              </a:spcBef>
              <a:spcAft>
                <a:spcPts val="120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790</Words>
  <Application>Microsoft Office PowerPoint</Application>
  <PresentationFormat>On-screen Show (16:9)</PresentationFormat>
  <Paragraphs>45</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Georgia</vt:lpstr>
      <vt:lpstr>Arial</vt:lpstr>
      <vt:lpstr>Roboto</vt:lpstr>
      <vt:lpstr>Simple Light</vt:lpstr>
      <vt:lpstr>Who are American Indians today?</vt:lpstr>
      <vt:lpstr>WARM UP </vt:lpstr>
      <vt:lpstr>DEFINED</vt:lpstr>
      <vt:lpstr>Now that we have defined “sovereignty” what do you think TRIBAL SOVEREIGNTY might mean?</vt:lpstr>
      <vt:lpstr>Indigenous land rights</vt:lpstr>
      <vt:lpstr>Native People and tribal governments today</vt:lpstr>
      <vt:lpstr>The Role of Native Sovereignty in Contemporary Law:</vt:lpstr>
      <vt:lpstr>Key aspects of Native sovereignty in contemporary law:  </vt:lpstr>
      <vt:lpstr>Key aspects of Native sovereignty in contemporary law:   </vt:lpstr>
      <vt:lpstr>Key aspects of Native sovereignty in contemporary law:    </vt:lpstr>
      <vt:lpstr>Key aspects of Native sovereignty in contemporary law: </vt:lpstr>
      <vt:lpstr>Key aspects of Native sovereignty in contemporary law:  </vt:lpstr>
      <vt:lpstr>Legal Basis and Evolution:</vt:lpstr>
      <vt:lpstr>Contemporary Challenges and Issues:  </vt:lpstr>
      <vt:lpstr>Your turn to discover more! </vt:lpstr>
      <vt:lpstr>Checking for Understanding</vt:lpstr>
      <vt:lpstr>Exit Ticket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Brenna Spray -MDP-</cp:lastModifiedBy>
  <cp:revision>1</cp:revision>
  <dcterms:modified xsi:type="dcterms:W3CDTF">2025-12-05T20:19:26Z</dcterms:modified>
</cp:coreProperties>
</file>